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77"/>
  </p:notesMasterIdLst>
  <p:sldIdLst>
    <p:sldId id="256" r:id="rId2"/>
    <p:sldId id="310" r:id="rId3"/>
    <p:sldId id="311" r:id="rId4"/>
    <p:sldId id="312" r:id="rId5"/>
    <p:sldId id="271" r:id="rId6"/>
    <p:sldId id="257" r:id="rId7"/>
    <p:sldId id="270" r:id="rId8"/>
    <p:sldId id="273" r:id="rId9"/>
    <p:sldId id="258" r:id="rId10"/>
    <p:sldId id="269" r:id="rId11"/>
    <p:sldId id="259" r:id="rId12"/>
    <p:sldId id="261" r:id="rId13"/>
    <p:sldId id="260" r:id="rId14"/>
    <p:sldId id="276" r:id="rId15"/>
    <p:sldId id="266" r:id="rId16"/>
    <p:sldId id="274" r:id="rId17"/>
    <p:sldId id="275" r:id="rId18"/>
    <p:sldId id="277" r:id="rId19"/>
    <p:sldId id="278" r:id="rId20"/>
    <p:sldId id="279" r:id="rId21"/>
    <p:sldId id="281" r:id="rId22"/>
    <p:sldId id="282" r:id="rId23"/>
    <p:sldId id="283" r:id="rId24"/>
    <p:sldId id="284" r:id="rId25"/>
    <p:sldId id="285" r:id="rId26"/>
    <p:sldId id="286" r:id="rId27"/>
    <p:sldId id="287" r:id="rId28"/>
    <p:sldId id="288" r:id="rId29"/>
    <p:sldId id="272" r:id="rId30"/>
    <p:sldId id="292" r:id="rId31"/>
    <p:sldId id="297" r:id="rId32"/>
    <p:sldId id="298" r:id="rId33"/>
    <p:sldId id="304" r:id="rId34"/>
    <p:sldId id="307" r:id="rId35"/>
    <p:sldId id="309" r:id="rId36"/>
    <p:sldId id="302" r:id="rId37"/>
    <p:sldId id="291" r:id="rId38"/>
    <p:sldId id="303" r:id="rId39"/>
    <p:sldId id="299" r:id="rId40"/>
    <p:sldId id="289" r:id="rId41"/>
    <p:sldId id="300" r:id="rId42"/>
    <p:sldId id="301" r:id="rId43"/>
    <p:sldId id="267" r:id="rId44"/>
    <p:sldId id="315" r:id="rId45"/>
    <p:sldId id="316" r:id="rId46"/>
    <p:sldId id="317" r:id="rId47"/>
    <p:sldId id="318" r:id="rId48"/>
    <p:sldId id="319" r:id="rId49"/>
    <p:sldId id="313" r:id="rId50"/>
    <p:sldId id="320" r:id="rId51"/>
    <p:sldId id="321" r:id="rId52"/>
    <p:sldId id="323" r:id="rId53"/>
    <p:sldId id="322" r:id="rId54"/>
    <p:sldId id="324" r:id="rId55"/>
    <p:sldId id="325" r:id="rId56"/>
    <p:sldId id="263" r:id="rId57"/>
    <p:sldId id="326" r:id="rId58"/>
    <p:sldId id="327" r:id="rId59"/>
    <p:sldId id="328" r:id="rId60"/>
    <p:sldId id="335" r:id="rId61"/>
    <p:sldId id="329" r:id="rId62"/>
    <p:sldId id="332" r:id="rId63"/>
    <p:sldId id="336" r:id="rId64"/>
    <p:sldId id="337" r:id="rId65"/>
    <p:sldId id="330" r:id="rId66"/>
    <p:sldId id="331" r:id="rId67"/>
    <p:sldId id="333" r:id="rId68"/>
    <p:sldId id="334" r:id="rId69"/>
    <p:sldId id="338" r:id="rId70"/>
    <p:sldId id="339" r:id="rId71"/>
    <p:sldId id="340" r:id="rId72"/>
    <p:sldId id="341" r:id="rId73"/>
    <p:sldId id="295" r:id="rId74"/>
    <p:sldId id="262" r:id="rId75"/>
    <p:sldId id="293"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107" d="100"/>
          <a:sy n="107" d="100"/>
        </p:scale>
        <p:origin x="-10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B98F3C-A29C-48AF-A13B-E69AA6DCA0EF}" type="datetimeFigureOut">
              <a:rPr lang="en-US" smtClean="0"/>
              <a:t>8/2/2019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C80C78-917D-4C1E-815E-501DFB3C7008}" type="slidenum">
              <a:rPr lang="en-US" smtClean="0"/>
              <a:t>‹#›</a:t>
            </a:fld>
            <a:endParaRPr lang="en-US"/>
          </a:p>
        </p:txBody>
      </p:sp>
    </p:spTree>
    <p:extLst>
      <p:ext uri="{BB962C8B-B14F-4D97-AF65-F5344CB8AC3E}">
        <p14:creationId xmlns:p14="http://schemas.microsoft.com/office/powerpoint/2010/main" val="1719838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51710C6-D413-4A96-AAF7-E236C01AB51C}" type="datetimeFigureOut">
              <a:rPr lang="en-US" smtClean="0"/>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7C001-4113-41C8-A3DB-699244CF181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710C6-D413-4A96-AAF7-E236C01AB51C}" type="datetimeFigureOut">
              <a:rPr lang="en-US" smtClean="0"/>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7C001-4113-41C8-A3DB-699244CF181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710C6-D413-4A96-AAF7-E236C01AB51C}" type="datetimeFigureOut">
              <a:rPr lang="en-US" smtClean="0"/>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7C001-4113-41C8-A3DB-699244CF181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710C6-D413-4A96-AAF7-E236C01AB51C}" type="datetimeFigureOut">
              <a:rPr lang="en-US" smtClean="0"/>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7C001-4113-41C8-A3DB-699244CF181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1710C6-D413-4A96-AAF7-E236C01AB51C}" type="datetimeFigureOut">
              <a:rPr lang="en-US" smtClean="0"/>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7C001-4113-41C8-A3DB-699244CF181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1710C6-D413-4A96-AAF7-E236C01AB51C}" type="datetimeFigureOut">
              <a:rPr lang="en-US" smtClean="0"/>
              <a:t>8/2/2019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17C001-4113-41C8-A3DB-699244CF181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1710C6-D413-4A96-AAF7-E236C01AB51C}" type="datetimeFigureOut">
              <a:rPr lang="en-US" smtClean="0"/>
              <a:t>8/2/2019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17C001-4113-41C8-A3DB-699244CF181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1710C6-D413-4A96-AAF7-E236C01AB51C}" type="datetimeFigureOut">
              <a:rPr lang="en-US" smtClean="0"/>
              <a:t>8/2/2019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17C001-4113-41C8-A3DB-699244CF181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710C6-D413-4A96-AAF7-E236C01AB51C}" type="datetimeFigureOut">
              <a:rPr lang="en-US" smtClean="0"/>
              <a:t>8/2/2019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17C001-4113-41C8-A3DB-699244CF181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710C6-D413-4A96-AAF7-E236C01AB51C}" type="datetimeFigureOut">
              <a:rPr lang="en-US" smtClean="0"/>
              <a:t>8/2/2019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17C001-4113-41C8-A3DB-699244CF1814}"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51710C6-D413-4A96-AAF7-E236C01AB51C}" type="datetimeFigureOut">
              <a:rPr lang="en-US" smtClean="0"/>
              <a:t>8/2/2019</a:t>
            </a:fld>
            <a:endParaRPr lang="en-US"/>
          </a:p>
        </p:txBody>
      </p:sp>
      <p:sp>
        <p:nvSpPr>
          <p:cNvPr id="9" name="Slide Number Placeholder 8"/>
          <p:cNvSpPr>
            <a:spLocks noGrp="1"/>
          </p:cNvSpPr>
          <p:nvPr>
            <p:ph type="sldNum" sz="quarter" idx="11"/>
          </p:nvPr>
        </p:nvSpPr>
        <p:spPr/>
        <p:txBody>
          <a:bodyPr/>
          <a:lstStyle/>
          <a:p>
            <a:fld id="{C217C001-4113-41C8-A3DB-699244CF1814}"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217C001-4113-41C8-A3DB-699244CF1814}"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51710C6-D413-4A96-AAF7-E236C01AB51C}" type="datetimeFigureOut">
              <a:rPr lang="en-US" smtClean="0"/>
              <a:t>8/2/2019</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www.fastcompany.com/3059634/your-brain-has-a-delete-button-heres-how-to-use-it" TargetMode="External"/><Relationship Id="rId2" Type="http://schemas.openxmlformats.org/officeDocument/2006/relationships/hyperlink" Target="https://blog.cognifit.com/importance-of-motivation-learning-tips/"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hyperlink" Target="https://bostonraremaps.com/inventory/colton-1878-missionary-map-world/" TargetMode="External"/><Relationship Id="rId3" Type="http://schemas.openxmlformats.org/officeDocument/2006/relationships/hyperlink" Target="https://www.arcsmodel.com/" TargetMode="External"/><Relationship Id="rId7" Type="http://schemas.openxmlformats.org/officeDocument/2006/relationships/hyperlink" Target="http://whataearth.com/product/trilobite" TargetMode="External"/><Relationship Id="rId2" Type="http://schemas.openxmlformats.org/officeDocument/2006/relationships/hyperlink" Target="https://www.dancecarmel.com/classes/ballet/" TargetMode="External"/><Relationship Id="rId1" Type="http://schemas.openxmlformats.org/officeDocument/2006/relationships/slideLayout" Target="../slideLayouts/slideLayout2.xml"/><Relationship Id="rId6" Type="http://schemas.openxmlformats.org/officeDocument/2006/relationships/hyperlink" Target="https://juliaharrisonclassroommanagement.weebly.com/hyperactive-impulsive.html" TargetMode="External"/><Relationship Id="rId11" Type="http://schemas.openxmlformats.org/officeDocument/2006/relationships/hyperlink" Target="https://www.learningliftoff.com/causes-and-cures-for-classroom-boredom/" TargetMode="External"/><Relationship Id="rId5" Type="http://schemas.openxmlformats.org/officeDocument/2006/relationships/hyperlink" Target="https://childbehaviorsolution.blogspot.com/" TargetMode="External"/><Relationship Id="rId10" Type="http://schemas.openxmlformats.org/officeDocument/2006/relationships/hyperlink" Target="http://www.12news.com/video/news/local/verify/verify-is-president-trumps-approval-rating-higher-than-president-obama/75-8065839" TargetMode="External"/><Relationship Id="rId4" Type="http://schemas.openxmlformats.org/officeDocument/2006/relationships/hyperlink" Target="https://partnerinedu.com/2013/09/06/the-search-for-meaning-in-literary-motifs-supporting-cc-literacy-standards-1-2-4-5/" TargetMode="External"/><Relationship Id="rId9" Type="http://schemas.openxmlformats.org/officeDocument/2006/relationships/hyperlink" Target="http://www.redstate.com/"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news.stanford.edu/2015/04/29/dweck-kids-potential-042915/" TargetMode="External"/><Relationship Id="rId3" Type="http://schemas.openxmlformats.org/officeDocument/2006/relationships/hyperlink" Target="https://www.thetreecenter.com/plants-japanese-garden/" TargetMode="External"/><Relationship Id="rId7" Type="http://schemas.openxmlformats.org/officeDocument/2006/relationships/hyperlink" Target="https://www.istockphoto.com/videos/girl-scream?offlinecontent=include&amp;assettype=film&amp;sort=mostpopular&amp;phrase=girl%20scream" TargetMode="External"/><Relationship Id="rId2" Type="http://schemas.openxmlformats.org/officeDocument/2006/relationships/hyperlink" Target="https://www.zmescience.com/medicine/mind-and-brain/brain-circuit-sleep-wake/" TargetMode="External"/><Relationship Id="rId1" Type="http://schemas.openxmlformats.org/officeDocument/2006/relationships/slideLayout" Target="../slideLayouts/slideLayout2.xml"/><Relationship Id="rId6" Type="http://schemas.openxmlformats.org/officeDocument/2006/relationships/hyperlink" Target="https://www.scienceabc.com/pure-sciences/how-to-find-the-number-of-valence-electrons-in-an-element.html" TargetMode="External"/><Relationship Id="rId5" Type="http://schemas.openxmlformats.org/officeDocument/2006/relationships/hyperlink" Target="http://www.mountainheightsacademy.org/more-tips-for-applying-to-colleges/portrait-of-handsome-teenage-boy-thinking/" TargetMode="External"/><Relationship Id="rId4" Type="http://schemas.openxmlformats.org/officeDocument/2006/relationships/hyperlink" Target="http://www.dailymail.co.uk/travel/travel_news/article-6117795/To-rust-ruin-forgotten-things-left-crumble.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chemeClr>
            </a:gs>
            <a:gs pos="33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543800" cy="4114800"/>
          </a:xfrm>
        </p:spPr>
        <p:txBody>
          <a:bodyPr/>
          <a:lstStyle/>
          <a:p>
            <a:pPr algn="r"/>
            <a:r>
              <a:rPr lang="en-US" dirty="0" smtClean="0"/>
              <a:t>Design for Motivation using </a:t>
            </a:r>
            <a:r>
              <a:rPr lang="en-US" i="1" dirty="0" smtClean="0"/>
              <a:t>Keller’s ARCS Model</a:t>
            </a:r>
            <a:endParaRPr lang="en-US" i="1" dirty="0"/>
          </a:p>
        </p:txBody>
      </p:sp>
      <p:sp>
        <p:nvSpPr>
          <p:cNvPr id="3" name="Subtitle 2"/>
          <p:cNvSpPr>
            <a:spLocks noGrp="1"/>
          </p:cNvSpPr>
          <p:nvPr>
            <p:ph type="subTitle" idx="1"/>
          </p:nvPr>
        </p:nvSpPr>
        <p:spPr>
          <a:xfrm>
            <a:off x="685800" y="5257800"/>
            <a:ext cx="7543800" cy="609600"/>
          </a:xfrm>
        </p:spPr>
        <p:txBody>
          <a:bodyPr/>
          <a:lstStyle/>
          <a:p>
            <a:pPr algn="r"/>
            <a:r>
              <a:rPr lang="en-US" dirty="0" smtClean="0"/>
              <a:t>By Emily Morales</a:t>
            </a:r>
            <a:endParaRPr lang="en-US" dirty="0"/>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9418"/>
            <a:ext cx="3581400" cy="3302096"/>
          </a:xfrm>
          <a:prstGeom prst="rect">
            <a:avLst/>
          </a:prstGeom>
        </p:spPr>
      </p:pic>
    </p:spTree>
    <p:extLst>
      <p:ext uri="{BB962C8B-B14F-4D97-AF65-F5344CB8AC3E}">
        <p14:creationId xmlns:p14="http://schemas.microsoft.com/office/powerpoint/2010/main" val="22256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4038600" cy="2514599"/>
          </a:xfrm>
        </p:spPr>
        <p:txBody>
          <a:bodyPr/>
          <a:lstStyle/>
          <a:p>
            <a:r>
              <a:rPr lang="en-US" dirty="0" smtClean="0"/>
              <a:t>Keller’s ARCS Model of Motivation</a:t>
            </a:r>
            <a:endParaRPr lang="en-US" dirty="0"/>
          </a:p>
        </p:txBody>
      </p:sp>
      <p:sp>
        <p:nvSpPr>
          <p:cNvPr id="3" name="Subtitle 2"/>
          <p:cNvSpPr>
            <a:spLocks noGrp="1"/>
          </p:cNvSpPr>
          <p:nvPr>
            <p:ph type="subTitle" idx="1"/>
          </p:nvPr>
        </p:nvSpPr>
        <p:spPr/>
        <p:txBody>
          <a:bodyPr>
            <a:normAutofit/>
          </a:bodyPr>
          <a:lstStyle/>
          <a:p>
            <a:r>
              <a:rPr lang="en-US" sz="2800" dirty="0" smtClean="0"/>
              <a:t>For Instructional Design</a:t>
            </a:r>
            <a:endParaRPr lang="en-US" sz="2800" dirty="0"/>
          </a:p>
        </p:txBody>
      </p:sp>
      <p:sp>
        <p:nvSpPr>
          <p:cNvPr id="17" name="Oval 16"/>
          <p:cNvSpPr/>
          <p:nvPr/>
        </p:nvSpPr>
        <p:spPr>
          <a:xfrm rot="2543512">
            <a:off x="4655886" y="2486780"/>
            <a:ext cx="2667000" cy="13716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444922">
            <a:off x="5619521" y="3336967"/>
            <a:ext cx="2667000" cy="13716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9142189">
            <a:off x="5611790" y="2496065"/>
            <a:ext cx="2667000" cy="13716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9217940">
            <a:off x="4649764" y="3327682"/>
            <a:ext cx="2667000" cy="13716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961737" y="2226411"/>
            <a:ext cx="357790" cy="369332"/>
          </a:xfrm>
          <a:prstGeom prst="rect">
            <a:avLst/>
          </a:prstGeom>
          <a:noFill/>
        </p:spPr>
        <p:txBody>
          <a:bodyPr wrap="none" rtlCol="0">
            <a:spAutoFit/>
          </a:bodyPr>
          <a:lstStyle/>
          <a:p>
            <a:r>
              <a:rPr lang="en-US" dirty="0" smtClean="0">
                <a:latin typeface="Segoe UI Black" panose="020B0A02040204020203" pitchFamily="34" charset="0"/>
                <a:ea typeface="Segoe UI Black" panose="020B0A02040204020203" pitchFamily="34" charset="0"/>
              </a:rPr>
              <a:t>A</a:t>
            </a:r>
            <a:endParaRPr lang="en-US" dirty="0">
              <a:latin typeface="Segoe UI Black" panose="020B0A02040204020203" pitchFamily="34" charset="0"/>
              <a:ea typeface="Segoe UI Black" panose="020B0A02040204020203" pitchFamily="34" charset="0"/>
            </a:endParaRPr>
          </a:p>
        </p:txBody>
      </p:sp>
      <p:sp>
        <p:nvSpPr>
          <p:cNvPr id="22" name="TextBox 21"/>
          <p:cNvSpPr txBox="1"/>
          <p:nvPr/>
        </p:nvSpPr>
        <p:spPr>
          <a:xfrm>
            <a:off x="5140632" y="2614215"/>
            <a:ext cx="1068626" cy="369332"/>
          </a:xfrm>
          <a:prstGeom prst="rect">
            <a:avLst/>
          </a:prstGeom>
          <a:noFill/>
        </p:spPr>
        <p:txBody>
          <a:bodyPr wrap="none" rtlCol="0">
            <a:spAutoFit/>
          </a:bodyPr>
          <a:lstStyle/>
          <a:p>
            <a:r>
              <a:rPr lang="en-US" dirty="0" smtClean="0"/>
              <a:t>Attention</a:t>
            </a:r>
            <a:endParaRPr lang="en-US" dirty="0"/>
          </a:p>
        </p:txBody>
      </p:sp>
      <p:sp>
        <p:nvSpPr>
          <p:cNvPr id="23" name="TextBox 22"/>
          <p:cNvSpPr txBox="1"/>
          <p:nvPr/>
        </p:nvSpPr>
        <p:spPr>
          <a:xfrm>
            <a:off x="7602417" y="2226411"/>
            <a:ext cx="341760" cy="369332"/>
          </a:xfrm>
          <a:prstGeom prst="rect">
            <a:avLst/>
          </a:prstGeom>
          <a:noFill/>
        </p:spPr>
        <p:txBody>
          <a:bodyPr wrap="none" rtlCol="0">
            <a:spAutoFit/>
          </a:bodyPr>
          <a:lstStyle/>
          <a:p>
            <a:r>
              <a:rPr lang="en-US" dirty="0">
                <a:latin typeface="Segoe UI Black" panose="020B0A02040204020203" pitchFamily="34" charset="0"/>
                <a:ea typeface="Segoe UI Black" panose="020B0A02040204020203" pitchFamily="34" charset="0"/>
              </a:rPr>
              <a:t>R</a:t>
            </a:r>
          </a:p>
        </p:txBody>
      </p:sp>
      <p:sp>
        <p:nvSpPr>
          <p:cNvPr id="24" name="TextBox 23"/>
          <p:cNvSpPr txBox="1"/>
          <p:nvPr/>
        </p:nvSpPr>
        <p:spPr>
          <a:xfrm>
            <a:off x="6825671" y="2614215"/>
            <a:ext cx="1134670" cy="369332"/>
          </a:xfrm>
          <a:prstGeom prst="rect">
            <a:avLst/>
          </a:prstGeom>
          <a:noFill/>
        </p:spPr>
        <p:txBody>
          <a:bodyPr wrap="none" rtlCol="0">
            <a:spAutoFit/>
          </a:bodyPr>
          <a:lstStyle/>
          <a:p>
            <a:r>
              <a:rPr lang="en-US" dirty="0" smtClean="0"/>
              <a:t>Relevance</a:t>
            </a:r>
            <a:endParaRPr lang="en-US" dirty="0"/>
          </a:p>
        </p:txBody>
      </p:sp>
      <p:sp>
        <p:nvSpPr>
          <p:cNvPr id="25" name="TextBox 24"/>
          <p:cNvSpPr txBox="1"/>
          <p:nvPr/>
        </p:nvSpPr>
        <p:spPr>
          <a:xfrm>
            <a:off x="4982400" y="4562561"/>
            <a:ext cx="330540" cy="369332"/>
          </a:xfrm>
          <a:prstGeom prst="rect">
            <a:avLst/>
          </a:prstGeom>
          <a:noFill/>
        </p:spPr>
        <p:txBody>
          <a:bodyPr wrap="none" rtlCol="0">
            <a:spAutoFit/>
          </a:bodyPr>
          <a:lstStyle/>
          <a:p>
            <a:r>
              <a:rPr lang="en-US" dirty="0">
                <a:latin typeface="Segoe UI Black" panose="020B0A02040204020203" pitchFamily="34" charset="0"/>
                <a:ea typeface="Segoe UI Black" panose="020B0A02040204020203" pitchFamily="34" charset="0"/>
              </a:rPr>
              <a:t>C</a:t>
            </a:r>
          </a:p>
        </p:txBody>
      </p:sp>
      <p:sp>
        <p:nvSpPr>
          <p:cNvPr id="26" name="TextBox 25"/>
          <p:cNvSpPr txBox="1"/>
          <p:nvPr/>
        </p:nvSpPr>
        <p:spPr>
          <a:xfrm>
            <a:off x="5051890" y="4204111"/>
            <a:ext cx="1246110" cy="369332"/>
          </a:xfrm>
          <a:prstGeom prst="rect">
            <a:avLst/>
          </a:prstGeom>
          <a:noFill/>
        </p:spPr>
        <p:txBody>
          <a:bodyPr wrap="none" rtlCol="0">
            <a:spAutoFit/>
          </a:bodyPr>
          <a:lstStyle/>
          <a:p>
            <a:r>
              <a:rPr lang="en-US" dirty="0" smtClean="0"/>
              <a:t>Confidence</a:t>
            </a:r>
            <a:endParaRPr lang="en-US" dirty="0"/>
          </a:p>
        </p:txBody>
      </p:sp>
      <p:sp>
        <p:nvSpPr>
          <p:cNvPr id="27" name="TextBox 26"/>
          <p:cNvSpPr txBox="1"/>
          <p:nvPr/>
        </p:nvSpPr>
        <p:spPr>
          <a:xfrm>
            <a:off x="6760813" y="4197004"/>
            <a:ext cx="1264385" cy="369332"/>
          </a:xfrm>
          <a:prstGeom prst="rect">
            <a:avLst/>
          </a:prstGeom>
          <a:noFill/>
        </p:spPr>
        <p:txBody>
          <a:bodyPr wrap="none" rtlCol="0">
            <a:spAutoFit/>
          </a:bodyPr>
          <a:lstStyle/>
          <a:p>
            <a:r>
              <a:rPr lang="en-US" dirty="0" smtClean="0"/>
              <a:t>Satisfaction</a:t>
            </a:r>
            <a:endParaRPr lang="en-US" dirty="0"/>
          </a:p>
        </p:txBody>
      </p:sp>
      <p:sp>
        <p:nvSpPr>
          <p:cNvPr id="28" name="TextBox 27"/>
          <p:cNvSpPr txBox="1"/>
          <p:nvPr/>
        </p:nvSpPr>
        <p:spPr>
          <a:xfrm>
            <a:off x="7628065" y="4588804"/>
            <a:ext cx="316112" cy="369332"/>
          </a:xfrm>
          <a:prstGeom prst="rect">
            <a:avLst/>
          </a:prstGeom>
          <a:noFill/>
        </p:spPr>
        <p:txBody>
          <a:bodyPr wrap="none" rtlCol="0">
            <a:spAutoFit/>
          </a:bodyPr>
          <a:lstStyle/>
          <a:p>
            <a:r>
              <a:rPr lang="en-US" dirty="0" smtClean="0">
                <a:latin typeface="Segoe UI Black" panose="020B0A02040204020203" pitchFamily="34" charset="0"/>
                <a:ea typeface="Segoe UI Black" panose="020B0A02040204020203" pitchFamily="34" charset="0"/>
              </a:rPr>
              <a:t>S</a:t>
            </a:r>
            <a:endParaRPr lang="en-US" dirty="0">
              <a:latin typeface="Segoe UI Black" panose="020B0A02040204020203" pitchFamily="34" charset="0"/>
              <a:ea typeface="Segoe UI Black" panose="020B0A02040204020203" pitchFamily="34" charset="0"/>
            </a:endParaRPr>
          </a:p>
        </p:txBody>
      </p:sp>
      <p:sp>
        <p:nvSpPr>
          <p:cNvPr id="29" name="TextBox 28"/>
          <p:cNvSpPr txBox="1"/>
          <p:nvPr/>
        </p:nvSpPr>
        <p:spPr>
          <a:xfrm>
            <a:off x="5872971" y="3195720"/>
            <a:ext cx="1216295" cy="646331"/>
          </a:xfrm>
          <a:prstGeom prst="rect">
            <a:avLst/>
          </a:prstGeom>
          <a:noFill/>
        </p:spPr>
        <p:txBody>
          <a:bodyPr wrap="none" rtlCol="0">
            <a:spAutoFit/>
          </a:bodyPr>
          <a:lstStyle/>
          <a:p>
            <a:pPr algn="ctr"/>
            <a:r>
              <a:rPr lang="en-US" dirty="0" smtClean="0"/>
              <a:t>Learner</a:t>
            </a:r>
          </a:p>
          <a:p>
            <a:pPr algn="ctr"/>
            <a:r>
              <a:rPr lang="en-US" dirty="0" smtClean="0"/>
              <a:t>Motivation</a:t>
            </a:r>
            <a:endParaRPr lang="en-US" dirty="0"/>
          </a:p>
        </p:txBody>
      </p:sp>
    </p:spTree>
    <p:extLst>
      <p:ext uri="{BB962C8B-B14F-4D97-AF65-F5344CB8AC3E}">
        <p14:creationId xmlns:p14="http://schemas.microsoft.com/office/powerpoint/2010/main" val="18265344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Keller’s ARCS Model of Motivation</a:t>
            </a:r>
            <a:endParaRPr lang="en-US" dirty="0"/>
          </a:p>
        </p:txBody>
      </p:sp>
      <p:sp>
        <p:nvSpPr>
          <p:cNvPr id="3" name="TextBox 2"/>
          <p:cNvSpPr txBox="1"/>
          <p:nvPr/>
        </p:nvSpPr>
        <p:spPr>
          <a:xfrm>
            <a:off x="304800" y="1524000"/>
            <a:ext cx="8153400" cy="1200329"/>
          </a:xfrm>
          <a:prstGeom prst="rect">
            <a:avLst/>
          </a:prstGeom>
          <a:noFill/>
        </p:spPr>
        <p:txBody>
          <a:bodyPr wrap="square" rtlCol="0">
            <a:spAutoFit/>
          </a:bodyPr>
          <a:lstStyle/>
          <a:p>
            <a:pPr algn="ctr"/>
            <a:r>
              <a:rPr lang="en-US" sz="3600" dirty="0" smtClean="0"/>
              <a:t>Introduced in the 1980’s, the Model is named after its author, John M. Keller.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4746" y="3048000"/>
            <a:ext cx="2783815" cy="332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304800" y="2971800"/>
            <a:ext cx="5444639" cy="2308324"/>
          </a:xfrm>
          <a:prstGeom prst="rect">
            <a:avLst/>
          </a:prstGeom>
          <a:noFill/>
        </p:spPr>
        <p:txBody>
          <a:bodyPr wrap="square" rtlCol="0">
            <a:spAutoFit/>
          </a:bodyPr>
          <a:lstStyle/>
          <a:p>
            <a:pPr algn="ctr"/>
            <a:r>
              <a:rPr lang="en-US" sz="3600" dirty="0" smtClean="0"/>
              <a:t>Developed in response to perceived limitations of behaviorist and cognitive models of learning…</a:t>
            </a:r>
          </a:p>
        </p:txBody>
      </p:sp>
    </p:spTree>
    <p:extLst>
      <p:ext uri="{BB962C8B-B14F-4D97-AF65-F5344CB8AC3E}">
        <p14:creationId xmlns:p14="http://schemas.microsoft.com/office/powerpoint/2010/main" val="34985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fltVal val="0"/>
                                          </p:val>
                                        </p:tav>
                                        <p:tav tm="100000">
                                          <p:val>
                                            <p:strVal val="#ppt_w"/>
                                          </p:val>
                                        </p:tav>
                                      </p:tavLst>
                                    </p:anim>
                                    <p:anim calcmode="lin" valueType="num">
                                      <p:cBhvr>
                                        <p:cTn id="13" dur="1000" fill="hold"/>
                                        <p:tgtEl>
                                          <p:spTgt spid="1026"/>
                                        </p:tgtEl>
                                        <p:attrNameLst>
                                          <p:attrName>ppt_h</p:attrName>
                                        </p:attrNameLst>
                                      </p:cBhvr>
                                      <p:tavLst>
                                        <p:tav tm="0">
                                          <p:val>
                                            <p:fltVal val="0"/>
                                          </p:val>
                                        </p:tav>
                                        <p:tav tm="100000">
                                          <p:val>
                                            <p:strVal val="#ppt_h"/>
                                          </p:val>
                                        </p:tav>
                                      </p:tavLst>
                                    </p:anim>
                                    <p:animEffect transition="in" filter="fade">
                                      <p:cBhvr>
                                        <p:cTn id="14" dur="10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Keller’s ARCS Model of Motivation</a:t>
            </a:r>
            <a:endParaRPr lang="en-US" dirty="0"/>
          </a:p>
        </p:txBody>
      </p:sp>
      <p:sp>
        <p:nvSpPr>
          <p:cNvPr id="6" name="TextBox 5"/>
          <p:cNvSpPr txBox="1"/>
          <p:nvPr/>
        </p:nvSpPr>
        <p:spPr>
          <a:xfrm>
            <a:off x="3810001" y="1459261"/>
            <a:ext cx="4419600" cy="4832092"/>
          </a:xfrm>
          <a:prstGeom prst="rect">
            <a:avLst/>
          </a:prstGeom>
          <a:noFill/>
        </p:spPr>
        <p:txBody>
          <a:bodyPr wrap="square" rtlCol="0">
            <a:spAutoFit/>
          </a:bodyPr>
          <a:lstStyle/>
          <a:p>
            <a:pPr algn="ctr"/>
            <a:r>
              <a:rPr lang="en-US" sz="4400" dirty="0" smtClean="0"/>
              <a:t>365 pages of everything you would ever want to know about motivation is available as a free pdf!</a:t>
            </a: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391" y="1295400"/>
            <a:ext cx="3475610" cy="5289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0844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Keller’s ARCS Model of Motivation</a:t>
            </a:r>
            <a:endParaRPr lang="en-US" dirty="0"/>
          </a:p>
        </p:txBody>
      </p:sp>
      <p:sp>
        <p:nvSpPr>
          <p:cNvPr id="3" name="TextBox 2"/>
          <p:cNvSpPr txBox="1"/>
          <p:nvPr/>
        </p:nvSpPr>
        <p:spPr>
          <a:xfrm>
            <a:off x="228600" y="1524000"/>
            <a:ext cx="8534400" cy="4524315"/>
          </a:xfrm>
          <a:prstGeom prst="rect">
            <a:avLst/>
          </a:prstGeom>
          <a:noFill/>
        </p:spPr>
        <p:txBody>
          <a:bodyPr wrap="square" rtlCol="0">
            <a:spAutoFit/>
          </a:bodyPr>
          <a:lstStyle/>
          <a:p>
            <a:r>
              <a:rPr lang="en-US" sz="3600" dirty="0" smtClean="0"/>
              <a:t>Model is comprised of four elements necessary for motivational instructional design:</a:t>
            </a:r>
          </a:p>
          <a:p>
            <a:endParaRPr lang="en-US" sz="3600" dirty="0" smtClean="0"/>
          </a:p>
          <a:p>
            <a:pPr marL="742950" indent="-742950">
              <a:buFont typeface="+mj-lt"/>
              <a:buAutoNum type="arabicPeriod"/>
            </a:pPr>
            <a:r>
              <a:rPr lang="en-US" sz="3600" b="1" dirty="0" smtClean="0"/>
              <a:t>A</a:t>
            </a:r>
            <a:r>
              <a:rPr lang="en-US" sz="3600" dirty="0" smtClean="0"/>
              <a:t>ttention</a:t>
            </a:r>
          </a:p>
          <a:p>
            <a:pPr marL="742950" indent="-742950">
              <a:buFont typeface="+mj-lt"/>
              <a:buAutoNum type="arabicPeriod"/>
            </a:pPr>
            <a:r>
              <a:rPr lang="en-US" sz="3600" b="1" dirty="0" smtClean="0"/>
              <a:t>R</a:t>
            </a:r>
            <a:r>
              <a:rPr lang="en-US" sz="3600" dirty="0" smtClean="0"/>
              <a:t>elevance</a:t>
            </a:r>
          </a:p>
          <a:p>
            <a:pPr marL="742950" indent="-742950">
              <a:buFont typeface="+mj-lt"/>
              <a:buAutoNum type="arabicPeriod"/>
            </a:pPr>
            <a:r>
              <a:rPr lang="en-US" sz="3600" b="1" dirty="0" smtClean="0"/>
              <a:t>C</a:t>
            </a:r>
            <a:r>
              <a:rPr lang="en-US" sz="3600" dirty="0" smtClean="0"/>
              <a:t>onfidence</a:t>
            </a:r>
          </a:p>
          <a:p>
            <a:pPr marL="742950" indent="-742950">
              <a:buFont typeface="+mj-lt"/>
              <a:buAutoNum type="arabicPeriod"/>
            </a:pPr>
            <a:r>
              <a:rPr lang="en-US" sz="3600" b="1" dirty="0" smtClean="0"/>
              <a:t>S</a:t>
            </a:r>
            <a:r>
              <a:rPr lang="en-US" sz="3600" dirty="0" smtClean="0"/>
              <a:t>atisfaction</a:t>
            </a:r>
          </a:p>
        </p:txBody>
      </p:sp>
      <p:sp>
        <p:nvSpPr>
          <p:cNvPr id="4" name="Oval 3"/>
          <p:cNvSpPr/>
          <p:nvPr/>
        </p:nvSpPr>
        <p:spPr>
          <a:xfrm rot="2543512">
            <a:off x="4511911" y="3251523"/>
            <a:ext cx="2667000" cy="13716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2444922">
            <a:off x="5475546" y="4101710"/>
            <a:ext cx="2667000" cy="13716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9142189">
            <a:off x="5467815" y="3260808"/>
            <a:ext cx="2667000" cy="13716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9217940">
            <a:off x="4505789" y="4092425"/>
            <a:ext cx="2667000" cy="13716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817762" y="2991154"/>
            <a:ext cx="357790" cy="369332"/>
          </a:xfrm>
          <a:prstGeom prst="rect">
            <a:avLst/>
          </a:prstGeom>
          <a:noFill/>
        </p:spPr>
        <p:txBody>
          <a:bodyPr wrap="none" rtlCol="0">
            <a:spAutoFit/>
          </a:bodyPr>
          <a:lstStyle/>
          <a:p>
            <a:r>
              <a:rPr lang="en-US" dirty="0" smtClean="0">
                <a:latin typeface="Segoe UI Black" panose="020B0A02040204020203" pitchFamily="34" charset="0"/>
                <a:ea typeface="Segoe UI Black" panose="020B0A02040204020203" pitchFamily="34" charset="0"/>
              </a:rPr>
              <a:t>A</a:t>
            </a:r>
            <a:endParaRPr lang="en-US" dirty="0">
              <a:latin typeface="Segoe UI Black" panose="020B0A02040204020203" pitchFamily="34" charset="0"/>
              <a:ea typeface="Segoe UI Black" panose="020B0A02040204020203" pitchFamily="34" charset="0"/>
            </a:endParaRPr>
          </a:p>
        </p:txBody>
      </p:sp>
      <p:sp>
        <p:nvSpPr>
          <p:cNvPr id="9" name="TextBox 8"/>
          <p:cNvSpPr txBox="1"/>
          <p:nvPr/>
        </p:nvSpPr>
        <p:spPr>
          <a:xfrm>
            <a:off x="4996657" y="3378958"/>
            <a:ext cx="1068626" cy="369332"/>
          </a:xfrm>
          <a:prstGeom prst="rect">
            <a:avLst/>
          </a:prstGeom>
          <a:noFill/>
        </p:spPr>
        <p:txBody>
          <a:bodyPr wrap="none" rtlCol="0">
            <a:spAutoFit/>
          </a:bodyPr>
          <a:lstStyle/>
          <a:p>
            <a:r>
              <a:rPr lang="en-US" dirty="0" smtClean="0"/>
              <a:t>Attention</a:t>
            </a:r>
            <a:endParaRPr lang="en-US" dirty="0"/>
          </a:p>
        </p:txBody>
      </p:sp>
      <p:sp>
        <p:nvSpPr>
          <p:cNvPr id="10" name="TextBox 9"/>
          <p:cNvSpPr txBox="1"/>
          <p:nvPr/>
        </p:nvSpPr>
        <p:spPr>
          <a:xfrm>
            <a:off x="7458442" y="2991154"/>
            <a:ext cx="341760" cy="369332"/>
          </a:xfrm>
          <a:prstGeom prst="rect">
            <a:avLst/>
          </a:prstGeom>
          <a:noFill/>
        </p:spPr>
        <p:txBody>
          <a:bodyPr wrap="none" rtlCol="0">
            <a:spAutoFit/>
          </a:bodyPr>
          <a:lstStyle/>
          <a:p>
            <a:r>
              <a:rPr lang="en-US" dirty="0">
                <a:latin typeface="Segoe UI Black" panose="020B0A02040204020203" pitchFamily="34" charset="0"/>
                <a:ea typeface="Segoe UI Black" panose="020B0A02040204020203" pitchFamily="34" charset="0"/>
              </a:rPr>
              <a:t>R</a:t>
            </a:r>
          </a:p>
        </p:txBody>
      </p:sp>
      <p:sp>
        <p:nvSpPr>
          <p:cNvPr id="11" name="TextBox 10"/>
          <p:cNvSpPr txBox="1"/>
          <p:nvPr/>
        </p:nvSpPr>
        <p:spPr>
          <a:xfrm>
            <a:off x="6681696" y="3378958"/>
            <a:ext cx="1134670" cy="369332"/>
          </a:xfrm>
          <a:prstGeom prst="rect">
            <a:avLst/>
          </a:prstGeom>
          <a:noFill/>
        </p:spPr>
        <p:txBody>
          <a:bodyPr wrap="none" rtlCol="0">
            <a:spAutoFit/>
          </a:bodyPr>
          <a:lstStyle/>
          <a:p>
            <a:r>
              <a:rPr lang="en-US" dirty="0" smtClean="0"/>
              <a:t>Relevance</a:t>
            </a:r>
            <a:endParaRPr lang="en-US" dirty="0"/>
          </a:p>
        </p:txBody>
      </p:sp>
      <p:sp>
        <p:nvSpPr>
          <p:cNvPr id="12" name="TextBox 11"/>
          <p:cNvSpPr txBox="1"/>
          <p:nvPr/>
        </p:nvSpPr>
        <p:spPr>
          <a:xfrm>
            <a:off x="4838425" y="5327304"/>
            <a:ext cx="330540" cy="369332"/>
          </a:xfrm>
          <a:prstGeom prst="rect">
            <a:avLst/>
          </a:prstGeom>
          <a:noFill/>
        </p:spPr>
        <p:txBody>
          <a:bodyPr wrap="none" rtlCol="0">
            <a:spAutoFit/>
          </a:bodyPr>
          <a:lstStyle/>
          <a:p>
            <a:r>
              <a:rPr lang="en-US" dirty="0">
                <a:latin typeface="Segoe UI Black" panose="020B0A02040204020203" pitchFamily="34" charset="0"/>
                <a:ea typeface="Segoe UI Black" panose="020B0A02040204020203" pitchFamily="34" charset="0"/>
              </a:rPr>
              <a:t>C</a:t>
            </a:r>
          </a:p>
        </p:txBody>
      </p:sp>
      <p:sp>
        <p:nvSpPr>
          <p:cNvPr id="13" name="TextBox 12"/>
          <p:cNvSpPr txBox="1"/>
          <p:nvPr/>
        </p:nvSpPr>
        <p:spPr>
          <a:xfrm>
            <a:off x="4907915" y="4968854"/>
            <a:ext cx="1246110" cy="369332"/>
          </a:xfrm>
          <a:prstGeom prst="rect">
            <a:avLst/>
          </a:prstGeom>
          <a:noFill/>
        </p:spPr>
        <p:txBody>
          <a:bodyPr wrap="none" rtlCol="0">
            <a:spAutoFit/>
          </a:bodyPr>
          <a:lstStyle/>
          <a:p>
            <a:r>
              <a:rPr lang="en-US" dirty="0" smtClean="0"/>
              <a:t>Confidence</a:t>
            </a:r>
            <a:endParaRPr lang="en-US" dirty="0"/>
          </a:p>
        </p:txBody>
      </p:sp>
      <p:sp>
        <p:nvSpPr>
          <p:cNvPr id="14" name="TextBox 13"/>
          <p:cNvSpPr txBox="1"/>
          <p:nvPr/>
        </p:nvSpPr>
        <p:spPr>
          <a:xfrm>
            <a:off x="6616838" y="4961747"/>
            <a:ext cx="1264385" cy="369332"/>
          </a:xfrm>
          <a:prstGeom prst="rect">
            <a:avLst/>
          </a:prstGeom>
          <a:noFill/>
        </p:spPr>
        <p:txBody>
          <a:bodyPr wrap="none" rtlCol="0">
            <a:spAutoFit/>
          </a:bodyPr>
          <a:lstStyle/>
          <a:p>
            <a:r>
              <a:rPr lang="en-US" dirty="0" smtClean="0"/>
              <a:t>Satisfaction</a:t>
            </a:r>
            <a:endParaRPr lang="en-US" dirty="0"/>
          </a:p>
        </p:txBody>
      </p:sp>
      <p:sp>
        <p:nvSpPr>
          <p:cNvPr id="15" name="TextBox 14"/>
          <p:cNvSpPr txBox="1"/>
          <p:nvPr/>
        </p:nvSpPr>
        <p:spPr>
          <a:xfrm>
            <a:off x="7484090" y="5353547"/>
            <a:ext cx="316112" cy="369332"/>
          </a:xfrm>
          <a:prstGeom prst="rect">
            <a:avLst/>
          </a:prstGeom>
          <a:noFill/>
        </p:spPr>
        <p:txBody>
          <a:bodyPr wrap="none" rtlCol="0">
            <a:spAutoFit/>
          </a:bodyPr>
          <a:lstStyle/>
          <a:p>
            <a:r>
              <a:rPr lang="en-US" dirty="0" smtClean="0">
                <a:latin typeface="Segoe UI Black" panose="020B0A02040204020203" pitchFamily="34" charset="0"/>
                <a:ea typeface="Segoe UI Black" panose="020B0A02040204020203" pitchFamily="34" charset="0"/>
              </a:rPr>
              <a:t>S</a:t>
            </a:r>
            <a:endParaRPr lang="en-US" dirty="0">
              <a:latin typeface="Segoe UI Black" panose="020B0A02040204020203" pitchFamily="34" charset="0"/>
              <a:ea typeface="Segoe UI Black" panose="020B0A02040204020203" pitchFamily="34" charset="0"/>
            </a:endParaRPr>
          </a:p>
        </p:txBody>
      </p:sp>
      <p:sp>
        <p:nvSpPr>
          <p:cNvPr id="16" name="TextBox 15"/>
          <p:cNvSpPr txBox="1"/>
          <p:nvPr/>
        </p:nvSpPr>
        <p:spPr>
          <a:xfrm>
            <a:off x="5728996" y="3960463"/>
            <a:ext cx="1216295" cy="646331"/>
          </a:xfrm>
          <a:prstGeom prst="rect">
            <a:avLst/>
          </a:prstGeom>
          <a:noFill/>
        </p:spPr>
        <p:txBody>
          <a:bodyPr wrap="none" rtlCol="0">
            <a:spAutoFit/>
          </a:bodyPr>
          <a:lstStyle/>
          <a:p>
            <a:pPr algn="ctr"/>
            <a:r>
              <a:rPr lang="en-US" dirty="0" smtClean="0"/>
              <a:t>Learner</a:t>
            </a:r>
          </a:p>
          <a:p>
            <a:pPr algn="ctr"/>
            <a:r>
              <a:rPr lang="en-US" dirty="0" smtClean="0"/>
              <a:t>Motivation</a:t>
            </a:r>
            <a:endParaRPr lang="en-US" dirty="0"/>
          </a:p>
        </p:txBody>
      </p:sp>
    </p:spTree>
    <p:extLst>
      <p:ext uri="{BB962C8B-B14F-4D97-AF65-F5344CB8AC3E}">
        <p14:creationId xmlns:p14="http://schemas.microsoft.com/office/powerpoint/2010/main" val="416522001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Effect transition="in" filter="fade">
                                      <p:cBhvr>
                                        <p:cTn id="14" dur="10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Effect transition="in" filter="fade">
                                      <p:cBhvr>
                                        <p:cTn id="19" dur="1000"/>
                                        <p:tgtEl>
                                          <p:spTgt spid="8"/>
                                        </p:tgtEl>
                                      </p:cBhvr>
                                    </p:animEffect>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Effect transition="in" filter="fade">
                                      <p:cBhvr>
                                        <p:cTn id="31" dur="1000"/>
                                        <p:tgtEl>
                                          <p:spTgt spid="6"/>
                                        </p:tgtEl>
                                      </p:cBhvr>
                                    </p:animEffect>
                                  </p:childTnLst>
                                </p:cTn>
                              </p:par>
                              <p:par>
                                <p:cTn id="32" presetID="42" presetClass="entr" presetSubtype="0"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Effect transition="in" filter="fade">
                                      <p:cBhvr>
                                        <p:cTn id="41" dur="1000"/>
                                        <p:tgtEl>
                                          <p:spTgt spid="1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fltVal val="0"/>
                                          </p:val>
                                        </p:tav>
                                        <p:tav tm="100000">
                                          <p:val>
                                            <p:strVal val="#ppt_w"/>
                                          </p:val>
                                        </p:tav>
                                      </p:tavLst>
                                    </p:anim>
                                    <p:anim calcmode="lin" valueType="num">
                                      <p:cBhvr>
                                        <p:cTn id="45" dur="1000" fill="hold"/>
                                        <p:tgtEl>
                                          <p:spTgt spid="10"/>
                                        </p:tgtEl>
                                        <p:attrNameLst>
                                          <p:attrName>ppt_h</p:attrName>
                                        </p:attrNameLst>
                                      </p:cBhvr>
                                      <p:tavLst>
                                        <p:tav tm="0">
                                          <p:val>
                                            <p:fltVal val="0"/>
                                          </p:val>
                                        </p:tav>
                                        <p:tav tm="100000">
                                          <p:val>
                                            <p:strVal val="#ppt_h"/>
                                          </p:val>
                                        </p:tav>
                                      </p:tavLst>
                                    </p:anim>
                                    <p:animEffect transition="in" filter="fade">
                                      <p:cBhvr>
                                        <p:cTn id="46" dur="10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1000" fill="hold"/>
                                        <p:tgtEl>
                                          <p:spTgt spid="7"/>
                                        </p:tgtEl>
                                        <p:attrNameLst>
                                          <p:attrName>ppt_w</p:attrName>
                                        </p:attrNameLst>
                                      </p:cBhvr>
                                      <p:tavLst>
                                        <p:tav tm="0">
                                          <p:val>
                                            <p:fltVal val="0"/>
                                          </p:val>
                                        </p:tav>
                                        <p:tav tm="100000">
                                          <p:val>
                                            <p:strVal val="#ppt_w"/>
                                          </p:val>
                                        </p:tav>
                                      </p:tavLst>
                                    </p:anim>
                                    <p:anim calcmode="lin" valueType="num">
                                      <p:cBhvr>
                                        <p:cTn id="52" dur="1000" fill="hold"/>
                                        <p:tgtEl>
                                          <p:spTgt spid="7"/>
                                        </p:tgtEl>
                                        <p:attrNameLst>
                                          <p:attrName>ppt_h</p:attrName>
                                        </p:attrNameLst>
                                      </p:cBhvr>
                                      <p:tavLst>
                                        <p:tav tm="0">
                                          <p:val>
                                            <p:fltVal val="0"/>
                                          </p:val>
                                        </p:tav>
                                        <p:tav tm="100000">
                                          <p:val>
                                            <p:strVal val="#ppt_h"/>
                                          </p:val>
                                        </p:tav>
                                      </p:tavLst>
                                    </p:anim>
                                    <p:animEffect transition="in" filter="fade">
                                      <p:cBhvr>
                                        <p:cTn id="53" dur="1000"/>
                                        <p:tgtEl>
                                          <p:spTgt spid="7"/>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1000" fill="hold"/>
                                        <p:tgtEl>
                                          <p:spTgt spid="13"/>
                                        </p:tgtEl>
                                        <p:attrNameLst>
                                          <p:attrName>ppt_w</p:attrName>
                                        </p:attrNameLst>
                                      </p:cBhvr>
                                      <p:tavLst>
                                        <p:tav tm="0">
                                          <p:val>
                                            <p:fltVal val="0"/>
                                          </p:val>
                                        </p:tav>
                                        <p:tav tm="100000">
                                          <p:val>
                                            <p:strVal val="#ppt_w"/>
                                          </p:val>
                                        </p:tav>
                                      </p:tavLst>
                                    </p:anim>
                                    <p:anim calcmode="lin" valueType="num">
                                      <p:cBhvr>
                                        <p:cTn id="57" dur="1000" fill="hold"/>
                                        <p:tgtEl>
                                          <p:spTgt spid="13"/>
                                        </p:tgtEl>
                                        <p:attrNameLst>
                                          <p:attrName>ppt_h</p:attrName>
                                        </p:attrNameLst>
                                      </p:cBhvr>
                                      <p:tavLst>
                                        <p:tav tm="0">
                                          <p:val>
                                            <p:fltVal val="0"/>
                                          </p:val>
                                        </p:tav>
                                        <p:tav tm="100000">
                                          <p:val>
                                            <p:strVal val="#ppt_h"/>
                                          </p:val>
                                        </p:tav>
                                      </p:tavLst>
                                    </p:anim>
                                    <p:animEffect transition="in" filter="fade">
                                      <p:cBhvr>
                                        <p:cTn id="58" dur="1000"/>
                                        <p:tgtEl>
                                          <p:spTgt spid="13"/>
                                        </p:tgtEl>
                                      </p:cBhvr>
                                    </p:animEffect>
                                  </p:childTnLst>
                                </p:cTn>
                              </p:par>
                              <p:par>
                                <p:cTn id="59" presetID="42" presetClass="entr" presetSubtype="0" fill="hold" nodeType="with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fade">
                                      <p:cBhvr>
                                        <p:cTn id="61" dur="1000"/>
                                        <p:tgtEl>
                                          <p:spTgt spid="3">
                                            <p:txEl>
                                              <p:pRg st="4" end="4"/>
                                            </p:txEl>
                                          </p:spTgt>
                                        </p:tgtEl>
                                      </p:cBhvr>
                                    </p:animEffect>
                                    <p:anim calcmode="lin" valueType="num">
                                      <p:cBhvr>
                                        <p:cTn id="6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p:cTn id="66" dur="1000" fill="hold"/>
                                        <p:tgtEl>
                                          <p:spTgt spid="12"/>
                                        </p:tgtEl>
                                        <p:attrNameLst>
                                          <p:attrName>ppt_w</p:attrName>
                                        </p:attrNameLst>
                                      </p:cBhvr>
                                      <p:tavLst>
                                        <p:tav tm="0">
                                          <p:val>
                                            <p:fltVal val="0"/>
                                          </p:val>
                                        </p:tav>
                                        <p:tav tm="100000">
                                          <p:val>
                                            <p:strVal val="#ppt_w"/>
                                          </p:val>
                                        </p:tav>
                                      </p:tavLst>
                                    </p:anim>
                                    <p:anim calcmode="lin" valueType="num">
                                      <p:cBhvr>
                                        <p:cTn id="67" dur="1000" fill="hold"/>
                                        <p:tgtEl>
                                          <p:spTgt spid="12"/>
                                        </p:tgtEl>
                                        <p:attrNameLst>
                                          <p:attrName>ppt_h</p:attrName>
                                        </p:attrNameLst>
                                      </p:cBhvr>
                                      <p:tavLst>
                                        <p:tav tm="0">
                                          <p:val>
                                            <p:fltVal val="0"/>
                                          </p:val>
                                        </p:tav>
                                        <p:tav tm="100000">
                                          <p:val>
                                            <p:strVal val="#ppt_h"/>
                                          </p:val>
                                        </p:tav>
                                      </p:tavLst>
                                    </p:anim>
                                    <p:animEffect transition="in" filter="fade">
                                      <p:cBhvr>
                                        <p:cTn id="68" dur="10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p:cTn id="73" dur="1000" fill="hold"/>
                                        <p:tgtEl>
                                          <p:spTgt spid="5"/>
                                        </p:tgtEl>
                                        <p:attrNameLst>
                                          <p:attrName>ppt_w</p:attrName>
                                        </p:attrNameLst>
                                      </p:cBhvr>
                                      <p:tavLst>
                                        <p:tav tm="0">
                                          <p:val>
                                            <p:fltVal val="0"/>
                                          </p:val>
                                        </p:tav>
                                        <p:tav tm="100000">
                                          <p:val>
                                            <p:strVal val="#ppt_w"/>
                                          </p:val>
                                        </p:tav>
                                      </p:tavLst>
                                    </p:anim>
                                    <p:anim calcmode="lin" valueType="num">
                                      <p:cBhvr>
                                        <p:cTn id="74" dur="1000" fill="hold"/>
                                        <p:tgtEl>
                                          <p:spTgt spid="5"/>
                                        </p:tgtEl>
                                        <p:attrNameLst>
                                          <p:attrName>ppt_h</p:attrName>
                                        </p:attrNameLst>
                                      </p:cBhvr>
                                      <p:tavLst>
                                        <p:tav tm="0">
                                          <p:val>
                                            <p:fltVal val="0"/>
                                          </p:val>
                                        </p:tav>
                                        <p:tav tm="100000">
                                          <p:val>
                                            <p:strVal val="#ppt_h"/>
                                          </p:val>
                                        </p:tav>
                                      </p:tavLst>
                                    </p:anim>
                                    <p:animEffect transition="in" filter="fade">
                                      <p:cBhvr>
                                        <p:cTn id="75" dur="1000"/>
                                        <p:tgtEl>
                                          <p:spTgt spid="5"/>
                                        </p:tgtEl>
                                      </p:cBhvr>
                                    </p:animEffect>
                                  </p:childTnLst>
                                </p:cTn>
                              </p:par>
                              <p:par>
                                <p:cTn id="76" presetID="42" presetClass="entr" presetSubtype="0" fill="hold" nodeType="withEffect">
                                  <p:stCondLst>
                                    <p:cond delay="0"/>
                                  </p:stCondLst>
                                  <p:childTnLst>
                                    <p:set>
                                      <p:cBhvr>
                                        <p:cTn id="77" dur="1" fill="hold">
                                          <p:stCondLst>
                                            <p:cond delay="0"/>
                                          </p:stCondLst>
                                        </p:cTn>
                                        <p:tgtEl>
                                          <p:spTgt spid="3">
                                            <p:txEl>
                                              <p:pRg st="5" end="5"/>
                                            </p:txEl>
                                          </p:spTgt>
                                        </p:tgtEl>
                                        <p:attrNameLst>
                                          <p:attrName>style.visibility</p:attrName>
                                        </p:attrNameLst>
                                      </p:cBhvr>
                                      <p:to>
                                        <p:strVal val="visible"/>
                                      </p:to>
                                    </p:set>
                                    <p:animEffect transition="in" filter="fade">
                                      <p:cBhvr>
                                        <p:cTn id="78" dur="1000"/>
                                        <p:tgtEl>
                                          <p:spTgt spid="3">
                                            <p:txEl>
                                              <p:pRg st="5" end="5"/>
                                            </p:txEl>
                                          </p:spTgt>
                                        </p:tgtEl>
                                      </p:cBhvr>
                                    </p:animEffect>
                                    <p:anim calcmode="lin" valueType="num">
                                      <p:cBhvr>
                                        <p:cTn id="7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8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81" presetID="53" presetClass="entr" presetSubtype="16" fill="hold" grpId="0" nodeType="with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p:cTn id="83" dur="1000" fill="hold"/>
                                        <p:tgtEl>
                                          <p:spTgt spid="14"/>
                                        </p:tgtEl>
                                        <p:attrNameLst>
                                          <p:attrName>ppt_w</p:attrName>
                                        </p:attrNameLst>
                                      </p:cBhvr>
                                      <p:tavLst>
                                        <p:tav tm="0">
                                          <p:val>
                                            <p:fltVal val="0"/>
                                          </p:val>
                                        </p:tav>
                                        <p:tav tm="100000">
                                          <p:val>
                                            <p:strVal val="#ppt_w"/>
                                          </p:val>
                                        </p:tav>
                                      </p:tavLst>
                                    </p:anim>
                                    <p:anim calcmode="lin" valueType="num">
                                      <p:cBhvr>
                                        <p:cTn id="84" dur="1000" fill="hold"/>
                                        <p:tgtEl>
                                          <p:spTgt spid="14"/>
                                        </p:tgtEl>
                                        <p:attrNameLst>
                                          <p:attrName>ppt_h</p:attrName>
                                        </p:attrNameLst>
                                      </p:cBhvr>
                                      <p:tavLst>
                                        <p:tav tm="0">
                                          <p:val>
                                            <p:fltVal val="0"/>
                                          </p:val>
                                        </p:tav>
                                        <p:tav tm="100000">
                                          <p:val>
                                            <p:strVal val="#ppt_h"/>
                                          </p:val>
                                        </p:tav>
                                      </p:tavLst>
                                    </p:anim>
                                    <p:animEffect transition="in" filter="fade">
                                      <p:cBhvr>
                                        <p:cTn id="85" dur="1000"/>
                                        <p:tgtEl>
                                          <p:spTgt spid="14"/>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15"/>
                                        </p:tgtEl>
                                        <p:attrNameLst>
                                          <p:attrName>style.visibility</p:attrName>
                                        </p:attrNameLst>
                                      </p:cBhvr>
                                      <p:to>
                                        <p:strVal val="visible"/>
                                      </p:to>
                                    </p:set>
                                    <p:anim calcmode="lin" valueType="num">
                                      <p:cBhvr>
                                        <p:cTn id="88" dur="1000" fill="hold"/>
                                        <p:tgtEl>
                                          <p:spTgt spid="15"/>
                                        </p:tgtEl>
                                        <p:attrNameLst>
                                          <p:attrName>ppt_w</p:attrName>
                                        </p:attrNameLst>
                                      </p:cBhvr>
                                      <p:tavLst>
                                        <p:tav tm="0">
                                          <p:val>
                                            <p:fltVal val="0"/>
                                          </p:val>
                                        </p:tav>
                                        <p:tav tm="100000">
                                          <p:val>
                                            <p:strVal val="#ppt_w"/>
                                          </p:val>
                                        </p:tav>
                                      </p:tavLst>
                                    </p:anim>
                                    <p:anim calcmode="lin" valueType="num">
                                      <p:cBhvr>
                                        <p:cTn id="89" dur="1000" fill="hold"/>
                                        <p:tgtEl>
                                          <p:spTgt spid="15"/>
                                        </p:tgtEl>
                                        <p:attrNameLst>
                                          <p:attrName>ppt_h</p:attrName>
                                        </p:attrNameLst>
                                      </p:cBhvr>
                                      <p:tavLst>
                                        <p:tav tm="0">
                                          <p:val>
                                            <p:fltVal val="0"/>
                                          </p:val>
                                        </p:tav>
                                        <p:tav tm="100000">
                                          <p:val>
                                            <p:strVal val="#ppt_h"/>
                                          </p:val>
                                        </p:tav>
                                      </p:tavLst>
                                    </p:anim>
                                    <p:animEffect transition="in" filter="fade">
                                      <p:cBhvr>
                                        <p:cTn id="90" dur="1000"/>
                                        <p:tgtEl>
                                          <p:spTgt spid="15"/>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p:bldP spid="13"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Attention</a:t>
            </a:r>
            <a:endParaRPr lang="en-US" dirty="0"/>
          </a:p>
        </p:txBody>
      </p:sp>
      <p:sp>
        <p:nvSpPr>
          <p:cNvPr id="3" name="Subtitle 2"/>
          <p:cNvSpPr>
            <a:spLocks noGrp="1"/>
          </p:cNvSpPr>
          <p:nvPr>
            <p:ph type="subTitle" idx="1"/>
          </p:nvPr>
        </p:nvSpPr>
        <p:spPr/>
        <p:txBody>
          <a:bodyPr/>
          <a:lstStyle/>
          <a:p>
            <a:r>
              <a:rPr lang="en-US" dirty="0" smtClean="0"/>
              <a:t>Keller’s ARCS Model of Motivation</a:t>
            </a:r>
            <a:endParaRPr lang="en-US" dirty="0"/>
          </a:p>
        </p:txBody>
      </p:sp>
      <p:sp>
        <p:nvSpPr>
          <p:cNvPr id="4" name="Oval 3"/>
          <p:cNvSpPr/>
          <p:nvPr/>
        </p:nvSpPr>
        <p:spPr>
          <a:xfrm rot="2543512">
            <a:off x="4468888" y="2109145"/>
            <a:ext cx="2667000" cy="1371600"/>
          </a:xfrm>
          <a:prstGeom prst="ellipse">
            <a:avLst/>
          </a:prstGeom>
          <a:gradFill flip="none" rotWithShape="1">
            <a:gsLst>
              <a:gs pos="0">
                <a:schemeClr val="accent1">
                  <a:tint val="66000"/>
                  <a:satMod val="160000"/>
                </a:schemeClr>
              </a:gs>
              <a:gs pos="47000">
                <a:schemeClr val="accent1">
                  <a:tint val="44500"/>
                  <a:satMod val="160000"/>
                  <a:lumMod val="91000"/>
                </a:schemeClr>
              </a:gs>
              <a:gs pos="100000">
                <a:schemeClr val="accent1">
                  <a:tint val="23500"/>
                  <a:satMod val="160000"/>
                </a:schemeClr>
              </a:gs>
            </a:gsLst>
            <a:lin ang="21594000" scaled="0"/>
            <a:tileRect/>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2444922">
            <a:off x="5432523" y="2959332"/>
            <a:ext cx="2667000" cy="13716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9142189">
            <a:off x="5424792" y="2118430"/>
            <a:ext cx="2667000" cy="13716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9217940">
            <a:off x="4462766" y="2950047"/>
            <a:ext cx="2667000" cy="13716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817126" y="1771832"/>
            <a:ext cx="453970" cy="523220"/>
          </a:xfrm>
          <a:prstGeom prst="rect">
            <a:avLst/>
          </a:prstGeom>
          <a:noFill/>
        </p:spPr>
        <p:txBody>
          <a:bodyPr wrap="none" rtlCol="0">
            <a:spAutoFit/>
          </a:bodyPr>
          <a:lstStyle/>
          <a:p>
            <a:r>
              <a:rPr lang="en-US" sz="2800" dirty="0" smtClean="0">
                <a:latin typeface="Segoe UI Black" panose="020B0A02040204020203" pitchFamily="34" charset="0"/>
                <a:ea typeface="Segoe UI Black" panose="020B0A02040204020203" pitchFamily="34" charset="0"/>
              </a:rPr>
              <a:t>A</a:t>
            </a:r>
            <a:endParaRPr lang="en-US" sz="2800" dirty="0">
              <a:latin typeface="Segoe UI Black" panose="020B0A02040204020203" pitchFamily="34" charset="0"/>
              <a:ea typeface="Segoe UI Black" panose="020B0A02040204020203" pitchFamily="34" charset="0"/>
            </a:endParaRPr>
          </a:p>
        </p:txBody>
      </p:sp>
      <p:sp>
        <p:nvSpPr>
          <p:cNvPr id="9" name="TextBox 8"/>
          <p:cNvSpPr txBox="1"/>
          <p:nvPr/>
        </p:nvSpPr>
        <p:spPr>
          <a:xfrm>
            <a:off x="4788332" y="2190413"/>
            <a:ext cx="1399229" cy="461665"/>
          </a:xfrm>
          <a:prstGeom prst="rect">
            <a:avLst/>
          </a:prstGeom>
          <a:noFill/>
        </p:spPr>
        <p:txBody>
          <a:bodyPr wrap="none" rtlCol="0">
            <a:spAutoFit/>
          </a:bodyPr>
          <a:lstStyle/>
          <a:p>
            <a:r>
              <a:rPr lang="en-US" sz="2400" b="1" dirty="0" smtClean="0"/>
              <a:t>Attention</a:t>
            </a:r>
            <a:endParaRPr lang="en-US" sz="2400" b="1" dirty="0"/>
          </a:p>
        </p:txBody>
      </p:sp>
      <p:sp>
        <p:nvSpPr>
          <p:cNvPr id="10" name="TextBox 9"/>
          <p:cNvSpPr txBox="1"/>
          <p:nvPr/>
        </p:nvSpPr>
        <p:spPr>
          <a:xfrm>
            <a:off x="7415419" y="1848776"/>
            <a:ext cx="341760" cy="369332"/>
          </a:xfrm>
          <a:prstGeom prst="rect">
            <a:avLst/>
          </a:prstGeom>
          <a:noFill/>
        </p:spPr>
        <p:txBody>
          <a:bodyPr wrap="none" rtlCol="0">
            <a:spAutoFit/>
          </a:bodyPr>
          <a:lstStyle/>
          <a:p>
            <a:r>
              <a:rPr lang="en-US" dirty="0">
                <a:latin typeface="Segoe UI Black" panose="020B0A02040204020203" pitchFamily="34" charset="0"/>
                <a:ea typeface="Segoe UI Black" panose="020B0A02040204020203" pitchFamily="34" charset="0"/>
              </a:rPr>
              <a:t>R</a:t>
            </a:r>
          </a:p>
        </p:txBody>
      </p:sp>
      <p:sp>
        <p:nvSpPr>
          <p:cNvPr id="11" name="TextBox 10"/>
          <p:cNvSpPr txBox="1"/>
          <p:nvPr/>
        </p:nvSpPr>
        <p:spPr>
          <a:xfrm>
            <a:off x="6638673" y="2236580"/>
            <a:ext cx="1134670" cy="369332"/>
          </a:xfrm>
          <a:prstGeom prst="rect">
            <a:avLst/>
          </a:prstGeom>
          <a:noFill/>
        </p:spPr>
        <p:txBody>
          <a:bodyPr wrap="none" rtlCol="0">
            <a:spAutoFit/>
          </a:bodyPr>
          <a:lstStyle/>
          <a:p>
            <a:r>
              <a:rPr lang="en-US" dirty="0" smtClean="0"/>
              <a:t>Relevance</a:t>
            </a:r>
            <a:endParaRPr lang="en-US" dirty="0"/>
          </a:p>
        </p:txBody>
      </p:sp>
      <p:sp>
        <p:nvSpPr>
          <p:cNvPr id="12" name="TextBox 11"/>
          <p:cNvSpPr txBox="1"/>
          <p:nvPr/>
        </p:nvSpPr>
        <p:spPr>
          <a:xfrm>
            <a:off x="4795402" y="4184926"/>
            <a:ext cx="330540" cy="369332"/>
          </a:xfrm>
          <a:prstGeom prst="rect">
            <a:avLst/>
          </a:prstGeom>
          <a:noFill/>
        </p:spPr>
        <p:txBody>
          <a:bodyPr wrap="none" rtlCol="0">
            <a:spAutoFit/>
          </a:bodyPr>
          <a:lstStyle/>
          <a:p>
            <a:r>
              <a:rPr lang="en-US" dirty="0">
                <a:latin typeface="Segoe UI Black" panose="020B0A02040204020203" pitchFamily="34" charset="0"/>
                <a:ea typeface="Segoe UI Black" panose="020B0A02040204020203" pitchFamily="34" charset="0"/>
              </a:rPr>
              <a:t>C</a:t>
            </a:r>
          </a:p>
        </p:txBody>
      </p:sp>
      <p:sp>
        <p:nvSpPr>
          <p:cNvPr id="13" name="TextBox 12"/>
          <p:cNvSpPr txBox="1"/>
          <p:nvPr/>
        </p:nvSpPr>
        <p:spPr>
          <a:xfrm>
            <a:off x="4864892" y="3826476"/>
            <a:ext cx="1246110" cy="369332"/>
          </a:xfrm>
          <a:prstGeom prst="rect">
            <a:avLst/>
          </a:prstGeom>
          <a:noFill/>
        </p:spPr>
        <p:txBody>
          <a:bodyPr wrap="none" rtlCol="0">
            <a:spAutoFit/>
          </a:bodyPr>
          <a:lstStyle/>
          <a:p>
            <a:r>
              <a:rPr lang="en-US" dirty="0" smtClean="0"/>
              <a:t>Confidence</a:t>
            </a:r>
            <a:endParaRPr lang="en-US" dirty="0"/>
          </a:p>
        </p:txBody>
      </p:sp>
      <p:sp>
        <p:nvSpPr>
          <p:cNvPr id="14" name="TextBox 13"/>
          <p:cNvSpPr txBox="1"/>
          <p:nvPr/>
        </p:nvSpPr>
        <p:spPr>
          <a:xfrm>
            <a:off x="6573815" y="3819369"/>
            <a:ext cx="1264385" cy="369332"/>
          </a:xfrm>
          <a:prstGeom prst="rect">
            <a:avLst/>
          </a:prstGeom>
          <a:noFill/>
        </p:spPr>
        <p:txBody>
          <a:bodyPr wrap="none" rtlCol="0">
            <a:spAutoFit/>
          </a:bodyPr>
          <a:lstStyle/>
          <a:p>
            <a:r>
              <a:rPr lang="en-US" dirty="0" smtClean="0"/>
              <a:t>Satisfaction</a:t>
            </a:r>
            <a:endParaRPr lang="en-US" dirty="0"/>
          </a:p>
        </p:txBody>
      </p:sp>
      <p:sp>
        <p:nvSpPr>
          <p:cNvPr id="15" name="TextBox 14"/>
          <p:cNvSpPr txBox="1"/>
          <p:nvPr/>
        </p:nvSpPr>
        <p:spPr>
          <a:xfrm>
            <a:off x="7441067" y="4211169"/>
            <a:ext cx="316112" cy="369332"/>
          </a:xfrm>
          <a:prstGeom prst="rect">
            <a:avLst/>
          </a:prstGeom>
          <a:noFill/>
        </p:spPr>
        <p:txBody>
          <a:bodyPr wrap="none" rtlCol="0">
            <a:spAutoFit/>
          </a:bodyPr>
          <a:lstStyle/>
          <a:p>
            <a:r>
              <a:rPr lang="en-US" dirty="0" smtClean="0">
                <a:latin typeface="Segoe UI Black" panose="020B0A02040204020203" pitchFamily="34" charset="0"/>
                <a:ea typeface="Segoe UI Black" panose="020B0A02040204020203" pitchFamily="34" charset="0"/>
              </a:rPr>
              <a:t>S</a:t>
            </a:r>
            <a:endParaRPr lang="en-US" dirty="0">
              <a:latin typeface="Segoe UI Black" panose="020B0A02040204020203" pitchFamily="34" charset="0"/>
              <a:ea typeface="Segoe UI Black" panose="020B0A02040204020203" pitchFamily="34" charset="0"/>
            </a:endParaRPr>
          </a:p>
        </p:txBody>
      </p:sp>
      <p:sp>
        <p:nvSpPr>
          <p:cNvPr id="16" name="TextBox 15"/>
          <p:cNvSpPr txBox="1"/>
          <p:nvPr/>
        </p:nvSpPr>
        <p:spPr>
          <a:xfrm>
            <a:off x="5685973" y="2818085"/>
            <a:ext cx="1216295" cy="646331"/>
          </a:xfrm>
          <a:prstGeom prst="rect">
            <a:avLst/>
          </a:prstGeom>
          <a:noFill/>
        </p:spPr>
        <p:txBody>
          <a:bodyPr wrap="none" rtlCol="0">
            <a:spAutoFit/>
          </a:bodyPr>
          <a:lstStyle/>
          <a:p>
            <a:pPr algn="ctr"/>
            <a:r>
              <a:rPr lang="en-US" dirty="0" smtClean="0"/>
              <a:t>Learner</a:t>
            </a:r>
          </a:p>
          <a:p>
            <a:pPr algn="ctr"/>
            <a:r>
              <a:rPr lang="en-US" dirty="0" smtClean="0"/>
              <a:t>Motivation</a:t>
            </a:r>
            <a:endParaRPr lang="en-US" dirty="0"/>
          </a:p>
        </p:txBody>
      </p:sp>
    </p:spTree>
    <p:extLst>
      <p:ext uri="{BB962C8B-B14F-4D97-AF65-F5344CB8AC3E}">
        <p14:creationId xmlns:p14="http://schemas.microsoft.com/office/powerpoint/2010/main" val="40762776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normAutofit/>
          </a:bodyPr>
          <a:lstStyle/>
          <a:p>
            <a:r>
              <a:rPr lang="en-US" dirty="0" smtClean="0"/>
              <a:t>Keller’s ARCS Model: </a:t>
            </a:r>
            <a:r>
              <a:rPr lang="en-US" i="1" dirty="0" smtClean="0"/>
              <a:t>Attention</a:t>
            </a:r>
            <a:endParaRPr lang="en-US" i="1" dirty="0"/>
          </a:p>
        </p:txBody>
      </p:sp>
      <p:sp>
        <p:nvSpPr>
          <p:cNvPr id="3" name="TextBox 2"/>
          <p:cNvSpPr txBox="1"/>
          <p:nvPr/>
        </p:nvSpPr>
        <p:spPr>
          <a:xfrm>
            <a:off x="228600" y="1371600"/>
            <a:ext cx="7848600" cy="1754326"/>
          </a:xfrm>
          <a:prstGeom prst="rect">
            <a:avLst/>
          </a:prstGeom>
          <a:noFill/>
        </p:spPr>
        <p:txBody>
          <a:bodyPr wrap="square" rtlCol="0">
            <a:spAutoFit/>
          </a:bodyPr>
          <a:lstStyle/>
          <a:p>
            <a:r>
              <a:rPr lang="en-US" sz="3600" dirty="0" smtClean="0"/>
              <a:t>Simply, to gather attention, the concern for the teacher is to direct attention to the appropriate stimuli (your lesson).</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750" b="5997"/>
          <a:stretch/>
        </p:blipFill>
        <p:spPr bwMode="auto">
          <a:xfrm>
            <a:off x="692828" y="3657600"/>
            <a:ext cx="7239000" cy="3062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689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1000" fill="hold"/>
                                        <p:tgtEl>
                                          <p:spTgt spid="4098"/>
                                        </p:tgtEl>
                                        <p:attrNameLst>
                                          <p:attrName>ppt_w</p:attrName>
                                        </p:attrNameLst>
                                      </p:cBhvr>
                                      <p:tavLst>
                                        <p:tav tm="0">
                                          <p:val>
                                            <p:fltVal val="0"/>
                                          </p:val>
                                        </p:tav>
                                        <p:tav tm="100000">
                                          <p:val>
                                            <p:strVal val="#ppt_w"/>
                                          </p:val>
                                        </p:tav>
                                      </p:tavLst>
                                    </p:anim>
                                    <p:anim calcmode="lin" valueType="num">
                                      <p:cBhvr>
                                        <p:cTn id="13" dur="1000" fill="hold"/>
                                        <p:tgtEl>
                                          <p:spTgt spid="4098"/>
                                        </p:tgtEl>
                                        <p:attrNameLst>
                                          <p:attrName>ppt_h</p:attrName>
                                        </p:attrNameLst>
                                      </p:cBhvr>
                                      <p:tavLst>
                                        <p:tav tm="0">
                                          <p:val>
                                            <p:fltVal val="0"/>
                                          </p:val>
                                        </p:tav>
                                        <p:tav tm="100000">
                                          <p:val>
                                            <p:strVal val="#ppt_h"/>
                                          </p:val>
                                        </p:tav>
                                      </p:tavLst>
                                    </p:anim>
                                    <p:animEffect transition="in" filter="fade">
                                      <p:cBhvr>
                                        <p:cTn id="14"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371600"/>
            <a:ext cx="8305800" cy="2308324"/>
          </a:xfrm>
          <a:prstGeom prst="rect">
            <a:avLst/>
          </a:prstGeom>
          <a:noFill/>
        </p:spPr>
        <p:txBody>
          <a:bodyPr wrap="square" rtlCol="0">
            <a:spAutoFit/>
          </a:bodyPr>
          <a:lstStyle/>
          <a:p>
            <a:r>
              <a:rPr lang="en-US" sz="3600" dirty="0" smtClean="0"/>
              <a:t>To accomplish this, you must respond to:</a:t>
            </a:r>
          </a:p>
          <a:p>
            <a:pPr marL="571500" indent="-571500">
              <a:buFont typeface="Arial" panose="020B0604020202020204" pitchFamily="34" charset="0"/>
              <a:buChar char="•"/>
            </a:pPr>
            <a:r>
              <a:rPr lang="en-US" sz="3600" dirty="0" smtClean="0"/>
              <a:t>the sensation-seeking needs of students</a:t>
            </a:r>
          </a:p>
          <a:p>
            <a:pPr marL="571500" indent="-571500">
              <a:buFont typeface="Arial" panose="020B0604020202020204" pitchFamily="34" charset="0"/>
              <a:buChar char="•"/>
            </a:pPr>
            <a:r>
              <a:rPr lang="en-US" sz="3600" dirty="0"/>
              <a:t>a</a:t>
            </a:r>
            <a:r>
              <a:rPr lang="en-US" sz="3600" dirty="0" smtClean="0"/>
              <a:t>nd arouse knowledge-seeking curiosity</a:t>
            </a:r>
          </a:p>
          <a:p>
            <a:pPr marL="571500" indent="-571500">
              <a:buFont typeface="Arial" panose="020B0604020202020204" pitchFamily="34" charset="0"/>
              <a:buChar char="•"/>
            </a:pPr>
            <a:r>
              <a:rPr lang="en-US" sz="3600" dirty="0" smtClean="0"/>
              <a:t>but without overstimulating them!</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750" b="5997"/>
          <a:stretch/>
        </p:blipFill>
        <p:spPr bwMode="auto">
          <a:xfrm>
            <a:off x="692828" y="3657600"/>
            <a:ext cx="7239000" cy="3062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457200" y="0"/>
            <a:ext cx="7620000" cy="1143000"/>
          </a:xfrm>
        </p:spPr>
        <p:txBody>
          <a:bodyPr>
            <a:normAutofit/>
          </a:bodyPr>
          <a:lstStyle/>
          <a:p>
            <a:r>
              <a:rPr lang="en-US" dirty="0" smtClean="0"/>
              <a:t>Keller’s ARCS Model: </a:t>
            </a:r>
            <a:r>
              <a:rPr lang="en-US" i="1" dirty="0" smtClean="0"/>
              <a:t>Attention</a:t>
            </a:r>
            <a:endParaRPr lang="en-US" i="1" dirty="0"/>
          </a:p>
        </p:txBody>
      </p:sp>
    </p:spTree>
    <p:extLst>
      <p:ext uri="{BB962C8B-B14F-4D97-AF65-F5344CB8AC3E}">
        <p14:creationId xmlns:p14="http://schemas.microsoft.com/office/powerpoint/2010/main" val="351808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371600"/>
            <a:ext cx="7391400" cy="646331"/>
          </a:xfrm>
          <a:prstGeom prst="rect">
            <a:avLst/>
          </a:prstGeom>
          <a:noFill/>
        </p:spPr>
        <p:txBody>
          <a:bodyPr wrap="square" rtlCol="0">
            <a:spAutoFit/>
          </a:bodyPr>
          <a:lstStyle/>
          <a:p>
            <a:r>
              <a:rPr lang="en-US" sz="3600" dirty="0" smtClean="0"/>
              <a:t>The goal is to find a balance between</a:t>
            </a:r>
          </a:p>
        </p:txBody>
      </p:sp>
      <p:sp>
        <p:nvSpPr>
          <p:cNvPr id="4" name="Right Arrow 3"/>
          <p:cNvSpPr/>
          <p:nvPr/>
        </p:nvSpPr>
        <p:spPr>
          <a:xfrm>
            <a:off x="3352800" y="2314664"/>
            <a:ext cx="16002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versus</a:t>
            </a:r>
            <a:endParaRPr lang="en-US" sz="2800" dirty="0"/>
          </a:p>
        </p:txBody>
      </p:sp>
      <p:sp>
        <p:nvSpPr>
          <p:cNvPr id="6" name="TextBox 5"/>
          <p:cNvSpPr txBox="1"/>
          <p:nvPr/>
        </p:nvSpPr>
        <p:spPr>
          <a:xfrm>
            <a:off x="5257800" y="2133600"/>
            <a:ext cx="2895600" cy="1200329"/>
          </a:xfrm>
          <a:prstGeom prst="rect">
            <a:avLst/>
          </a:prstGeom>
          <a:noFill/>
        </p:spPr>
        <p:txBody>
          <a:bodyPr wrap="square" rtlCol="0">
            <a:spAutoFit/>
          </a:bodyPr>
          <a:lstStyle/>
          <a:p>
            <a:r>
              <a:rPr lang="en-US" sz="3600" dirty="0"/>
              <a:t>h</a:t>
            </a:r>
            <a:r>
              <a:rPr lang="en-US" sz="3600" dirty="0" smtClean="0"/>
              <a:t>yperactivity and anxiety.</a:t>
            </a:r>
          </a:p>
        </p:txBody>
      </p:sp>
      <p:sp>
        <p:nvSpPr>
          <p:cNvPr id="7" name="TextBox 6"/>
          <p:cNvSpPr txBox="1"/>
          <p:nvPr/>
        </p:nvSpPr>
        <p:spPr>
          <a:xfrm>
            <a:off x="381000" y="2133600"/>
            <a:ext cx="2895600" cy="1200329"/>
          </a:xfrm>
          <a:prstGeom prst="rect">
            <a:avLst/>
          </a:prstGeom>
          <a:noFill/>
        </p:spPr>
        <p:txBody>
          <a:bodyPr wrap="square" rtlCol="0">
            <a:spAutoFit/>
          </a:bodyPr>
          <a:lstStyle/>
          <a:p>
            <a:r>
              <a:rPr lang="en-US" sz="3600" dirty="0" smtClean="0"/>
              <a:t>boredom and indifference</a:t>
            </a:r>
          </a:p>
        </p:txBody>
      </p:sp>
      <p:pic>
        <p:nvPicPr>
          <p:cNvPr id="5124" name="Picture 4" descr="Hello Psychologist Child Development Center Lucknow-9415370790"/>
          <p:cNvPicPr>
            <a:picLocks noChangeAspect="1" noChangeArrowheads="1"/>
          </p:cNvPicPr>
          <p:nvPr/>
        </p:nvPicPr>
        <p:blipFill rotWithShape="1">
          <a:blip r:embed="rId2">
            <a:extLst>
              <a:ext uri="{28A0092B-C50C-407E-A947-70E740481C1C}">
                <a14:useLocalDpi xmlns:a14="http://schemas.microsoft.com/office/drawing/2010/main" val="0"/>
              </a:ext>
            </a:extLst>
          </a:blip>
          <a:srcRect l="9870" r="6983"/>
          <a:stretch/>
        </p:blipFill>
        <p:spPr bwMode="auto">
          <a:xfrm>
            <a:off x="363984" y="3498150"/>
            <a:ext cx="3487445" cy="276578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yperactive-Impulsive - Classroom 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298" y="3846133"/>
            <a:ext cx="3208918" cy="242594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a:spLocks noGrp="1"/>
          </p:cNvSpPr>
          <p:nvPr>
            <p:ph type="title"/>
          </p:nvPr>
        </p:nvSpPr>
        <p:spPr>
          <a:xfrm>
            <a:off x="457200" y="0"/>
            <a:ext cx="7620000" cy="1143000"/>
          </a:xfrm>
        </p:spPr>
        <p:txBody>
          <a:bodyPr>
            <a:normAutofit/>
          </a:bodyPr>
          <a:lstStyle/>
          <a:p>
            <a:r>
              <a:rPr lang="en-US" dirty="0" smtClean="0"/>
              <a:t>Keller’s ARCS Model: </a:t>
            </a:r>
            <a:r>
              <a:rPr lang="en-US" i="1" dirty="0" smtClean="0"/>
              <a:t>Attention</a:t>
            </a:r>
            <a:endParaRPr lang="en-US" i="1" dirty="0"/>
          </a:p>
        </p:txBody>
      </p:sp>
    </p:spTree>
    <p:extLst>
      <p:ext uri="{BB962C8B-B14F-4D97-AF65-F5344CB8AC3E}">
        <p14:creationId xmlns:p14="http://schemas.microsoft.com/office/powerpoint/2010/main" val="139643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5124"/>
                                        </p:tgtEl>
                                        <p:attrNameLst>
                                          <p:attrName>style.visibility</p:attrName>
                                        </p:attrNameLst>
                                      </p:cBhvr>
                                      <p:to>
                                        <p:strVal val="visible"/>
                                      </p:to>
                                    </p:set>
                                    <p:anim calcmode="lin" valueType="num">
                                      <p:cBhvr>
                                        <p:cTn id="19" dur="1000" fill="hold"/>
                                        <p:tgtEl>
                                          <p:spTgt spid="5124"/>
                                        </p:tgtEl>
                                        <p:attrNameLst>
                                          <p:attrName>ppt_w</p:attrName>
                                        </p:attrNameLst>
                                      </p:cBhvr>
                                      <p:tavLst>
                                        <p:tav tm="0">
                                          <p:val>
                                            <p:fltVal val="0"/>
                                          </p:val>
                                        </p:tav>
                                        <p:tav tm="100000">
                                          <p:val>
                                            <p:strVal val="#ppt_w"/>
                                          </p:val>
                                        </p:tav>
                                      </p:tavLst>
                                    </p:anim>
                                    <p:anim calcmode="lin" valueType="num">
                                      <p:cBhvr>
                                        <p:cTn id="20" dur="1000" fill="hold"/>
                                        <p:tgtEl>
                                          <p:spTgt spid="5124"/>
                                        </p:tgtEl>
                                        <p:attrNameLst>
                                          <p:attrName>ppt_h</p:attrName>
                                        </p:attrNameLst>
                                      </p:cBhvr>
                                      <p:tavLst>
                                        <p:tav tm="0">
                                          <p:val>
                                            <p:fltVal val="0"/>
                                          </p:val>
                                        </p:tav>
                                        <p:tav tm="100000">
                                          <p:val>
                                            <p:strVal val="#ppt_h"/>
                                          </p:val>
                                        </p:tav>
                                      </p:tavLst>
                                    </p:anim>
                                    <p:animEffect transition="in" filter="fade">
                                      <p:cBhvr>
                                        <p:cTn id="21" dur="1000"/>
                                        <p:tgtEl>
                                          <p:spTgt spid="512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horizont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53" presetClass="entr" presetSubtype="16" fill="hold" nodeType="withEffect">
                                  <p:stCondLst>
                                    <p:cond delay="0"/>
                                  </p:stCondLst>
                                  <p:childTnLst>
                                    <p:set>
                                      <p:cBhvr>
                                        <p:cTn id="35" dur="1" fill="hold">
                                          <p:stCondLst>
                                            <p:cond delay="0"/>
                                          </p:stCondLst>
                                        </p:cTn>
                                        <p:tgtEl>
                                          <p:spTgt spid="5126"/>
                                        </p:tgtEl>
                                        <p:attrNameLst>
                                          <p:attrName>style.visibility</p:attrName>
                                        </p:attrNameLst>
                                      </p:cBhvr>
                                      <p:to>
                                        <p:strVal val="visible"/>
                                      </p:to>
                                    </p:set>
                                    <p:anim calcmode="lin" valueType="num">
                                      <p:cBhvr>
                                        <p:cTn id="36" dur="1000" fill="hold"/>
                                        <p:tgtEl>
                                          <p:spTgt spid="5126"/>
                                        </p:tgtEl>
                                        <p:attrNameLst>
                                          <p:attrName>ppt_w</p:attrName>
                                        </p:attrNameLst>
                                      </p:cBhvr>
                                      <p:tavLst>
                                        <p:tav tm="0">
                                          <p:val>
                                            <p:fltVal val="0"/>
                                          </p:val>
                                        </p:tav>
                                        <p:tav tm="100000">
                                          <p:val>
                                            <p:strVal val="#ppt_w"/>
                                          </p:val>
                                        </p:tav>
                                      </p:tavLst>
                                    </p:anim>
                                    <p:anim calcmode="lin" valueType="num">
                                      <p:cBhvr>
                                        <p:cTn id="37" dur="1000" fill="hold"/>
                                        <p:tgtEl>
                                          <p:spTgt spid="5126"/>
                                        </p:tgtEl>
                                        <p:attrNameLst>
                                          <p:attrName>ppt_h</p:attrName>
                                        </p:attrNameLst>
                                      </p:cBhvr>
                                      <p:tavLst>
                                        <p:tav tm="0">
                                          <p:val>
                                            <p:fltVal val="0"/>
                                          </p:val>
                                        </p:tav>
                                        <p:tav tm="100000">
                                          <p:val>
                                            <p:strVal val="#ppt_h"/>
                                          </p:val>
                                        </p:tav>
                                      </p:tavLst>
                                    </p:anim>
                                    <p:animEffect transition="in" filter="fade">
                                      <p:cBhvr>
                                        <p:cTn id="38" dur="1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57200" y="0"/>
            <a:ext cx="7620000" cy="1143000"/>
          </a:xfrm>
        </p:spPr>
        <p:txBody>
          <a:bodyPr>
            <a:normAutofit/>
          </a:bodyPr>
          <a:lstStyle/>
          <a:p>
            <a:r>
              <a:rPr lang="en-US" dirty="0" smtClean="0"/>
              <a:t>Keller’s ARCS Model: </a:t>
            </a:r>
            <a:r>
              <a:rPr lang="en-US" i="1" dirty="0" smtClean="0"/>
              <a:t>Attention</a:t>
            </a:r>
            <a:endParaRPr lang="en-US" i="1" dirty="0"/>
          </a:p>
        </p:txBody>
      </p:sp>
      <p:sp>
        <p:nvSpPr>
          <p:cNvPr id="9" name="TextBox 8"/>
          <p:cNvSpPr txBox="1"/>
          <p:nvPr/>
        </p:nvSpPr>
        <p:spPr>
          <a:xfrm>
            <a:off x="228600" y="1371600"/>
            <a:ext cx="7391400" cy="3970318"/>
          </a:xfrm>
          <a:prstGeom prst="rect">
            <a:avLst/>
          </a:prstGeom>
          <a:noFill/>
        </p:spPr>
        <p:txBody>
          <a:bodyPr wrap="square" rtlCol="0">
            <a:spAutoFit/>
          </a:bodyPr>
          <a:lstStyle/>
          <a:p>
            <a:r>
              <a:rPr lang="en-US" sz="3600" i="1" dirty="0" smtClean="0"/>
              <a:t>Getting</a:t>
            </a:r>
            <a:r>
              <a:rPr lang="en-US" sz="3600" dirty="0" smtClean="0"/>
              <a:t> attention is the easy part; but  is not enough…</a:t>
            </a:r>
          </a:p>
          <a:p>
            <a:endParaRPr lang="en-US" sz="3600" dirty="0"/>
          </a:p>
          <a:p>
            <a:r>
              <a:rPr lang="en-US" sz="3600" dirty="0" smtClean="0"/>
              <a:t>You have to </a:t>
            </a:r>
            <a:r>
              <a:rPr lang="en-US" sz="3600" i="1" dirty="0" smtClean="0"/>
              <a:t>sustain</a:t>
            </a:r>
            <a:r>
              <a:rPr lang="en-US" sz="3600" dirty="0" smtClean="0"/>
              <a:t> attention.</a:t>
            </a:r>
          </a:p>
          <a:p>
            <a:endParaRPr lang="en-US" sz="3600" dirty="0"/>
          </a:p>
          <a:p>
            <a:r>
              <a:rPr lang="en-US" sz="3600" dirty="0" smtClean="0"/>
              <a:t>Keller delineates many strategies to accomplish both of these objectives.</a:t>
            </a:r>
          </a:p>
        </p:txBody>
      </p:sp>
    </p:spTree>
    <p:extLst>
      <p:ext uri="{BB962C8B-B14F-4D97-AF65-F5344CB8AC3E}">
        <p14:creationId xmlns:p14="http://schemas.microsoft.com/office/powerpoint/2010/main" val="130531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1000"/>
                                        <p:tgtEl>
                                          <p:spTgt spid="9">
                                            <p:txEl>
                                              <p:pRg st="4" end="4"/>
                                            </p:txEl>
                                          </p:spTgt>
                                        </p:tgtEl>
                                      </p:cBhvr>
                                    </p:animEffect>
                                    <p:anim calcmode="lin" valueType="num">
                                      <p:cBhvr>
                                        <p:cTn id="2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57200" y="0"/>
            <a:ext cx="7620000" cy="1143000"/>
          </a:xfrm>
        </p:spPr>
        <p:txBody>
          <a:bodyPr>
            <a:normAutofit/>
          </a:bodyPr>
          <a:lstStyle/>
          <a:p>
            <a:r>
              <a:rPr lang="en-US" dirty="0" smtClean="0"/>
              <a:t>Keller’s ARCS Model: </a:t>
            </a:r>
            <a:r>
              <a:rPr lang="en-US" i="1" dirty="0" smtClean="0"/>
              <a:t>Attention</a:t>
            </a:r>
            <a:endParaRPr lang="en-US" i="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914400"/>
            <a:ext cx="7391400" cy="5539525"/>
          </a:xfrm>
          <a:prstGeom prst="rect">
            <a:avLst/>
          </a:prstGeom>
        </p:spPr>
      </p:pic>
      <p:sp>
        <p:nvSpPr>
          <p:cNvPr id="3" name="TextBox 2"/>
          <p:cNvSpPr txBox="1"/>
          <p:nvPr/>
        </p:nvSpPr>
        <p:spPr>
          <a:xfrm>
            <a:off x="638452" y="6324600"/>
            <a:ext cx="5308569" cy="369332"/>
          </a:xfrm>
          <a:prstGeom prst="rect">
            <a:avLst/>
          </a:prstGeom>
          <a:noFill/>
        </p:spPr>
        <p:txBody>
          <a:bodyPr wrap="none" rtlCol="0">
            <a:spAutoFit/>
          </a:bodyPr>
          <a:lstStyle/>
          <a:p>
            <a:r>
              <a:rPr lang="en-US" dirty="0" smtClean="0"/>
              <a:t>Table 1 – Attention Strategies from Keller (1987, p. 4).</a:t>
            </a:r>
            <a:endParaRPr lang="en-US" dirty="0"/>
          </a:p>
        </p:txBody>
      </p:sp>
    </p:spTree>
    <p:extLst>
      <p:ext uri="{BB962C8B-B14F-4D97-AF65-F5344CB8AC3E}">
        <p14:creationId xmlns:p14="http://schemas.microsoft.com/office/powerpoint/2010/main" val="3158868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1" y="762000"/>
            <a:ext cx="6855780" cy="5878532"/>
          </a:xfrm>
          <a:prstGeom prst="rect">
            <a:avLst/>
          </a:prstGeom>
          <a:noFill/>
        </p:spPr>
        <p:txBody>
          <a:bodyPr wrap="square" rtlCol="0">
            <a:spAutoFit/>
          </a:bodyPr>
          <a:lstStyle/>
          <a:p>
            <a:pPr algn="r"/>
            <a:r>
              <a:rPr lang="en-US" sz="6000" dirty="0" smtClean="0"/>
              <a:t>Why instructional design?</a:t>
            </a:r>
          </a:p>
          <a:p>
            <a:endParaRPr lang="en-US" sz="4000" dirty="0" smtClean="0"/>
          </a:p>
          <a:p>
            <a:pPr algn="r"/>
            <a:r>
              <a:rPr lang="en-US" sz="3600" dirty="0" smtClean="0"/>
              <a:t>In maintaining dynamic learning for the purpose of keeping current with technological advances and knowledge that is changing, you often have to design/ adapt your own course materials</a:t>
            </a:r>
            <a:endParaRPr lang="en-US" sz="3600" dirty="0"/>
          </a:p>
        </p:txBody>
      </p:sp>
    </p:spTree>
    <p:extLst>
      <p:ext uri="{BB962C8B-B14F-4D97-AF65-F5344CB8AC3E}">
        <p14:creationId xmlns:p14="http://schemas.microsoft.com/office/powerpoint/2010/main" val="96608786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57200" y="0"/>
            <a:ext cx="7620000" cy="1143000"/>
          </a:xfrm>
        </p:spPr>
        <p:txBody>
          <a:bodyPr>
            <a:normAutofit/>
          </a:bodyPr>
          <a:lstStyle/>
          <a:p>
            <a:r>
              <a:rPr lang="en-US" dirty="0" smtClean="0"/>
              <a:t>Keller’s ARCS Model: </a:t>
            </a:r>
            <a:r>
              <a:rPr lang="en-US" i="1" dirty="0" smtClean="0"/>
              <a:t>Attention</a:t>
            </a:r>
            <a:endParaRPr lang="en-US" i="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19200"/>
            <a:ext cx="8001000" cy="4600761"/>
          </a:xfrm>
          <a:prstGeom prst="rect">
            <a:avLst/>
          </a:prstGeom>
        </p:spPr>
      </p:pic>
      <p:sp>
        <p:nvSpPr>
          <p:cNvPr id="4" name="TextBox 3"/>
          <p:cNvSpPr txBox="1"/>
          <p:nvPr/>
        </p:nvSpPr>
        <p:spPr>
          <a:xfrm>
            <a:off x="436485" y="5819961"/>
            <a:ext cx="2555636" cy="369332"/>
          </a:xfrm>
          <a:prstGeom prst="rect">
            <a:avLst/>
          </a:prstGeom>
          <a:noFill/>
        </p:spPr>
        <p:txBody>
          <a:bodyPr wrap="none" rtlCol="0">
            <a:spAutoFit/>
          </a:bodyPr>
          <a:lstStyle/>
          <a:p>
            <a:r>
              <a:rPr lang="en-US" dirty="0" smtClean="0"/>
              <a:t>From Keller (2010, p. 92).</a:t>
            </a:r>
            <a:endParaRPr lang="en-US" dirty="0"/>
          </a:p>
        </p:txBody>
      </p:sp>
    </p:spTree>
    <p:extLst>
      <p:ext uri="{BB962C8B-B14F-4D97-AF65-F5344CB8AC3E}">
        <p14:creationId xmlns:p14="http://schemas.microsoft.com/office/powerpoint/2010/main" val="837779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57200" y="0"/>
            <a:ext cx="7620000" cy="1143000"/>
          </a:xfrm>
        </p:spPr>
        <p:txBody>
          <a:bodyPr>
            <a:normAutofit/>
          </a:bodyPr>
          <a:lstStyle/>
          <a:p>
            <a:r>
              <a:rPr lang="en-US" dirty="0" smtClean="0"/>
              <a:t>Keller’s ARCS Model: </a:t>
            </a:r>
            <a:r>
              <a:rPr lang="en-US" i="1" dirty="0" smtClean="0"/>
              <a:t>Attention</a:t>
            </a:r>
            <a:endParaRPr lang="en-US" i="1" dirty="0"/>
          </a:p>
        </p:txBody>
      </p:sp>
      <p:sp>
        <p:nvSpPr>
          <p:cNvPr id="5" name="TextBox 4"/>
          <p:cNvSpPr txBox="1"/>
          <p:nvPr/>
        </p:nvSpPr>
        <p:spPr>
          <a:xfrm>
            <a:off x="122068" y="1066800"/>
            <a:ext cx="8229600" cy="3847207"/>
          </a:xfrm>
          <a:prstGeom prst="rect">
            <a:avLst/>
          </a:prstGeom>
          <a:noFill/>
        </p:spPr>
        <p:txBody>
          <a:bodyPr wrap="square" rtlCol="0">
            <a:spAutoFit/>
          </a:bodyPr>
          <a:lstStyle/>
          <a:p>
            <a:pPr>
              <a:spcAft>
                <a:spcPts val="1200"/>
              </a:spcAft>
            </a:pPr>
            <a:r>
              <a:rPr lang="en-US" sz="3200" b="1" i="1" dirty="0" smtClean="0"/>
              <a:t>Perceptual Arousal </a:t>
            </a:r>
            <a:r>
              <a:rPr lang="en-US" sz="3200" dirty="0" smtClean="0"/>
              <a:t>– what can I do to </a:t>
            </a:r>
            <a:r>
              <a:rPr lang="en-US" sz="3200" i="1" dirty="0" smtClean="0"/>
              <a:t>capture</a:t>
            </a:r>
            <a:r>
              <a:rPr lang="en-US" sz="3200" dirty="0" smtClean="0"/>
              <a:t> student interest in the material?</a:t>
            </a:r>
          </a:p>
          <a:p>
            <a:pPr marL="571500" indent="-571500">
              <a:spcAft>
                <a:spcPts val="1200"/>
              </a:spcAft>
              <a:buFont typeface="Arial" panose="020B0604020202020204" pitchFamily="34" charset="0"/>
              <a:buChar char="•"/>
            </a:pPr>
            <a:r>
              <a:rPr lang="en-US" sz="3200" dirty="0" smtClean="0"/>
              <a:t>Bring in a model of some kind </a:t>
            </a:r>
          </a:p>
          <a:p>
            <a:pPr marL="571500" indent="-571500">
              <a:spcAft>
                <a:spcPts val="1200"/>
              </a:spcAft>
              <a:buFont typeface="Arial" panose="020B0604020202020204" pitchFamily="34" charset="0"/>
              <a:buChar char="•"/>
            </a:pPr>
            <a:endParaRPr lang="en-US" sz="3600" dirty="0" smtClean="0"/>
          </a:p>
          <a:p>
            <a:pPr marL="571500" indent="-571500">
              <a:spcAft>
                <a:spcPts val="1200"/>
              </a:spcAft>
              <a:buFont typeface="Arial" panose="020B0604020202020204" pitchFamily="34" charset="0"/>
              <a:buChar char="•"/>
            </a:pPr>
            <a:endParaRPr lang="en-US" sz="3600" dirty="0"/>
          </a:p>
          <a:p>
            <a:pPr marL="571500" indent="-571500">
              <a:spcAft>
                <a:spcPts val="1200"/>
              </a:spcAft>
              <a:buFont typeface="Arial" panose="020B0604020202020204" pitchFamily="34" charset="0"/>
              <a:buChar char="•"/>
            </a:pPr>
            <a:endParaRPr lang="en-US" sz="36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417" y="2971800"/>
            <a:ext cx="2224338" cy="2209800"/>
          </a:xfrm>
          <a:prstGeom prst="rect">
            <a:avLst/>
          </a:prstGeom>
        </p:spPr>
      </p:pic>
      <p:pic>
        <p:nvPicPr>
          <p:cNvPr id="7170" name="Picture 2" descr="Trilobite | WhatAEar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209800" y="4206536"/>
            <a:ext cx="3255112" cy="2442157"/>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979198"/>
            <a:ext cx="3818725"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531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750" fill="hold"/>
                                        <p:tgtEl>
                                          <p:spTgt spid="2"/>
                                        </p:tgtEl>
                                        <p:attrNameLst>
                                          <p:attrName>ppt_w</p:attrName>
                                        </p:attrNameLst>
                                      </p:cBhvr>
                                      <p:tavLst>
                                        <p:tav tm="0">
                                          <p:val>
                                            <p:fltVal val="0"/>
                                          </p:val>
                                        </p:tav>
                                        <p:tav tm="100000">
                                          <p:val>
                                            <p:strVal val="#ppt_w"/>
                                          </p:val>
                                        </p:tav>
                                      </p:tavLst>
                                    </p:anim>
                                    <p:anim calcmode="lin" valueType="num">
                                      <p:cBhvr>
                                        <p:cTn id="22" dur="750" fill="hold"/>
                                        <p:tgtEl>
                                          <p:spTgt spid="2"/>
                                        </p:tgtEl>
                                        <p:attrNameLst>
                                          <p:attrName>ppt_h</p:attrName>
                                        </p:attrNameLst>
                                      </p:cBhvr>
                                      <p:tavLst>
                                        <p:tav tm="0">
                                          <p:val>
                                            <p:fltVal val="0"/>
                                          </p:val>
                                        </p:tav>
                                        <p:tav tm="100000">
                                          <p:val>
                                            <p:strVal val="#ppt_h"/>
                                          </p:val>
                                        </p:tav>
                                      </p:tavLst>
                                    </p:anim>
                                    <p:animEffect transition="in" filter="fade">
                                      <p:cBhvr>
                                        <p:cTn id="23" dur="75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170"/>
                                        </p:tgtEl>
                                        <p:attrNameLst>
                                          <p:attrName>style.visibility</p:attrName>
                                        </p:attrNameLst>
                                      </p:cBhvr>
                                      <p:to>
                                        <p:strVal val="visible"/>
                                      </p:to>
                                    </p:set>
                                    <p:anim calcmode="lin" valueType="num">
                                      <p:cBhvr>
                                        <p:cTn id="28" dur="500" fill="hold"/>
                                        <p:tgtEl>
                                          <p:spTgt spid="7170"/>
                                        </p:tgtEl>
                                        <p:attrNameLst>
                                          <p:attrName>ppt_w</p:attrName>
                                        </p:attrNameLst>
                                      </p:cBhvr>
                                      <p:tavLst>
                                        <p:tav tm="0">
                                          <p:val>
                                            <p:fltVal val="0"/>
                                          </p:val>
                                        </p:tav>
                                        <p:tav tm="100000">
                                          <p:val>
                                            <p:strVal val="#ppt_w"/>
                                          </p:val>
                                        </p:tav>
                                      </p:tavLst>
                                    </p:anim>
                                    <p:anim calcmode="lin" valueType="num">
                                      <p:cBhvr>
                                        <p:cTn id="29" dur="500" fill="hold"/>
                                        <p:tgtEl>
                                          <p:spTgt spid="7170"/>
                                        </p:tgtEl>
                                        <p:attrNameLst>
                                          <p:attrName>ppt_h</p:attrName>
                                        </p:attrNameLst>
                                      </p:cBhvr>
                                      <p:tavLst>
                                        <p:tav tm="0">
                                          <p:val>
                                            <p:fltVal val="0"/>
                                          </p:val>
                                        </p:tav>
                                        <p:tav tm="100000">
                                          <p:val>
                                            <p:strVal val="#ppt_h"/>
                                          </p:val>
                                        </p:tav>
                                      </p:tavLst>
                                    </p:anim>
                                    <p:animEffect transition="in" filter="fade">
                                      <p:cBhvr>
                                        <p:cTn id="30" dur="500"/>
                                        <p:tgtEl>
                                          <p:spTgt spid="717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173"/>
                                        </p:tgtEl>
                                        <p:attrNameLst>
                                          <p:attrName>style.visibility</p:attrName>
                                        </p:attrNameLst>
                                      </p:cBhvr>
                                      <p:to>
                                        <p:strVal val="visible"/>
                                      </p:to>
                                    </p:set>
                                    <p:anim calcmode="lin" valueType="num">
                                      <p:cBhvr>
                                        <p:cTn id="35" dur="500" fill="hold"/>
                                        <p:tgtEl>
                                          <p:spTgt spid="7173"/>
                                        </p:tgtEl>
                                        <p:attrNameLst>
                                          <p:attrName>ppt_w</p:attrName>
                                        </p:attrNameLst>
                                      </p:cBhvr>
                                      <p:tavLst>
                                        <p:tav tm="0">
                                          <p:val>
                                            <p:fltVal val="0"/>
                                          </p:val>
                                        </p:tav>
                                        <p:tav tm="100000">
                                          <p:val>
                                            <p:strVal val="#ppt_w"/>
                                          </p:val>
                                        </p:tav>
                                      </p:tavLst>
                                    </p:anim>
                                    <p:anim calcmode="lin" valueType="num">
                                      <p:cBhvr>
                                        <p:cTn id="36" dur="500" fill="hold"/>
                                        <p:tgtEl>
                                          <p:spTgt spid="7173"/>
                                        </p:tgtEl>
                                        <p:attrNameLst>
                                          <p:attrName>ppt_h</p:attrName>
                                        </p:attrNameLst>
                                      </p:cBhvr>
                                      <p:tavLst>
                                        <p:tav tm="0">
                                          <p:val>
                                            <p:fltVal val="0"/>
                                          </p:val>
                                        </p:tav>
                                        <p:tav tm="100000">
                                          <p:val>
                                            <p:strVal val="#ppt_h"/>
                                          </p:val>
                                        </p:tav>
                                      </p:tavLst>
                                    </p:anim>
                                    <p:animEffect transition="in" filter="fade">
                                      <p:cBhvr>
                                        <p:cTn id="3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57200" y="0"/>
            <a:ext cx="7620000" cy="1143000"/>
          </a:xfrm>
        </p:spPr>
        <p:txBody>
          <a:bodyPr>
            <a:normAutofit/>
          </a:bodyPr>
          <a:lstStyle/>
          <a:p>
            <a:r>
              <a:rPr lang="en-US" dirty="0" smtClean="0"/>
              <a:t>Keller’s ARCS Model: </a:t>
            </a:r>
            <a:r>
              <a:rPr lang="en-US" i="1" dirty="0" smtClean="0"/>
              <a:t>Attention</a:t>
            </a:r>
            <a:endParaRPr lang="en-US" i="1" dirty="0"/>
          </a:p>
        </p:txBody>
      </p:sp>
      <p:sp>
        <p:nvSpPr>
          <p:cNvPr id="5" name="TextBox 4"/>
          <p:cNvSpPr txBox="1"/>
          <p:nvPr/>
        </p:nvSpPr>
        <p:spPr>
          <a:xfrm>
            <a:off x="122068" y="1066800"/>
            <a:ext cx="8229600" cy="1723549"/>
          </a:xfrm>
          <a:prstGeom prst="rect">
            <a:avLst/>
          </a:prstGeom>
          <a:noFill/>
        </p:spPr>
        <p:txBody>
          <a:bodyPr wrap="square" rtlCol="0">
            <a:spAutoFit/>
          </a:bodyPr>
          <a:lstStyle/>
          <a:p>
            <a:pPr>
              <a:spcAft>
                <a:spcPts val="1200"/>
              </a:spcAft>
            </a:pPr>
            <a:r>
              <a:rPr lang="en-US" sz="3200" b="1" i="1" dirty="0" smtClean="0"/>
              <a:t>Perceptual Arousal </a:t>
            </a:r>
            <a:r>
              <a:rPr lang="en-US" sz="3200" dirty="0" smtClean="0"/>
              <a:t>– what can I do to </a:t>
            </a:r>
            <a:r>
              <a:rPr lang="en-US" sz="3200" i="1" dirty="0" smtClean="0"/>
              <a:t>capture</a:t>
            </a:r>
            <a:r>
              <a:rPr lang="en-US" sz="3200" dirty="0" smtClean="0"/>
              <a:t> student interest in the material?</a:t>
            </a:r>
          </a:p>
          <a:p>
            <a:pPr marL="571500" indent="-571500">
              <a:spcAft>
                <a:spcPts val="1200"/>
              </a:spcAft>
              <a:buFont typeface="Arial" panose="020B0604020202020204" pitchFamily="34" charset="0"/>
              <a:buChar char="•"/>
            </a:pPr>
            <a:r>
              <a:rPr lang="en-US" sz="3200" dirty="0" smtClean="0"/>
              <a:t>Interject emotional material</a:t>
            </a:r>
          </a:p>
        </p:txBody>
      </p:sp>
      <p:pic>
        <p:nvPicPr>
          <p:cNvPr id="13314" name="Picture 2" descr="Conservative Blog &amp; Conservative News Source for Right of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7030"/>
            <a:ext cx="3714751" cy="198120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NN International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322" y="3026315"/>
            <a:ext cx="2834934" cy="283493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s://proxy.duckduckgo.com/iu/?u=https%3A%2F%2Ftse4.mm.bing.net%2Fth%3Fid%3DOIP.wjVkIaife1uohppr0m5-vgHaGR%26pid%3DApi&amp;f=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8155" y="4637103"/>
            <a:ext cx="2257426" cy="1909763"/>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787" y="3703753"/>
            <a:ext cx="2522368" cy="2846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8281" y="3197765"/>
            <a:ext cx="25146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927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314"/>
                                        </p:tgtEl>
                                        <p:attrNameLst>
                                          <p:attrName>style.visibility</p:attrName>
                                        </p:attrNameLst>
                                      </p:cBhvr>
                                      <p:to>
                                        <p:strVal val="visible"/>
                                      </p:to>
                                    </p:set>
                                    <p:anim calcmode="lin" valueType="num">
                                      <p:cBhvr>
                                        <p:cTn id="14" dur="1000" fill="hold"/>
                                        <p:tgtEl>
                                          <p:spTgt spid="13314"/>
                                        </p:tgtEl>
                                        <p:attrNameLst>
                                          <p:attrName>ppt_w</p:attrName>
                                        </p:attrNameLst>
                                      </p:cBhvr>
                                      <p:tavLst>
                                        <p:tav tm="0">
                                          <p:val>
                                            <p:fltVal val="0"/>
                                          </p:val>
                                        </p:tav>
                                        <p:tav tm="100000">
                                          <p:val>
                                            <p:strVal val="#ppt_w"/>
                                          </p:val>
                                        </p:tav>
                                      </p:tavLst>
                                    </p:anim>
                                    <p:anim calcmode="lin" valueType="num">
                                      <p:cBhvr>
                                        <p:cTn id="15" dur="1000" fill="hold"/>
                                        <p:tgtEl>
                                          <p:spTgt spid="13314"/>
                                        </p:tgtEl>
                                        <p:attrNameLst>
                                          <p:attrName>ppt_h</p:attrName>
                                        </p:attrNameLst>
                                      </p:cBhvr>
                                      <p:tavLst>
                                        <p:tav tm="0">
                                          <p:val>
                                            <p:fltVal val="0"/>
                                          </p:val>
                                        </p:tav>
                                        <p:tav tm="100000">
                                          <p:val>
                                            <p:strVal val="#ppt_h"/>
                                          </p:val>
                                        </p:tav>
                                      </p:tavLst>
                                    </p:anim>
                                    <p:animEffect transition="in" filter="fade">
                                      <p:cBhvr>
                                        <p:cTn id="16" dur="1000"/>
                                        <p:tgtEl>
                                          <p:spTgt spid="133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316"/>
                                        </p:tgtEl>
                                        <p:attrNameLst>
                                          <p:attrName>style.visibility</p:attrName>
                                        </p:attrNameLst>
                                      </p:cBhvr>
                                      <p:to>
                                        <p:strVal val="visible"/>
                                      </p:to>
                                    </p:set>
                                    <p:anim calcmode="lin" valueType="num">
                                      <p:cBhvr>
                                        <p:cTn id="21" dur="1000" fill="hold"/>
                                        <p:tgtEl>
                                          <p:spTgt spid="13316"/>
                                        </p:tgtEl>
                                        <p:attrNameLst>
                                          <p:attrName>ppt_w</p:attrName>
                                        </p:attrNameLst>
                                      </p:cBhvr>
                                      <p:tavLst>
                                        <p:tav tm="0">
                                          <p:val>
                                            <p:fltVal val="0"/>
                                          </p:val>
                                        </p:tav>
                                        <p:tav tm="100000">
                                          <p:val>
                                            <p:strVal val="#ppt_w"/>
                                          </p:val>
                                        </p:tav>
                                      </p:tavLst>
                                    </p:anim>
                                    <p:anim calcmode="lin" valueType="num">
                                      <p:cBhvr>
                                        <p:cTn id="22" dur="1000" fill="hold"/>
                                        <p:tgtEl>
                                          <p:spTgt spid="13316"/>
                                        </p:tgtEl>
                                        <p:attrNameLst>
                                          <p:attrName>ppt_h</p:attrName>
                                        </p:attrNameLst>
                                      </p:cBhvr>
                                      <p:tavLst>
                                        <p:tav tm="0">
                                          <p:val>
                                            <p:fltVal val="0"/>
                                          </p:val>
                                        </p:tav>
                                        <p:tav tm="100000">
                                          <p:val>
                                            <p:strVal val="#ppt_h"/>
                                          </p:val>
                                        </p:tav>
                                      </p:tavLst>
                                    </p:anim>
                                    <p:animEffect transition="in" filter="fade">
                                      <p:cBhvr>
                                        <p:cTn id="23" dur="1000"/>
                                        <p:tgtEl>
                                          <p:spTgt spid="133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318"/>
                                        </p:tgtEl>
                                        <p:attrNameLst>
                                          <p:attrName>style.visibility</p:attrName>
                                        </p:attrNameLst>
                                      </p:cBhvr>
                                      <p:to>
                                        <p:strVal val="visible"/>
                                      </p:to>
                                    </p:set>
                                    <p:anim calcmode="lin" valueType="num">
                                      <p:cBhvr>
                                        <p:cTn id="28" dur="1000" fill="hold"/>
                                        <p:tgtEl>
                                          <p:spTgt spid="13318"/>
                                        </p:tgtEl>
                                        <p:attrNameLst>
                                          <p:attrName>ppt_w</p:attrName>
                                        </p:attrNameLst>
                                      </p:cBhvr>
                                      <p:tavLst>
                                        <p:tav tm="0">
                                          <p:val>
                                            <p:fltVal val="0"/>
                                          </p:val>
                                        </p:tav>
                                        <p:tav tm="100000">
                                          <p:val>
                                            <p:strVal val="#ppt_w"/>
                                          </p:val>
                                        </p:tav>
                                      </p:tavLst>
                                    </p:anim>
                                    <p:anim calcmode="lin" valueType="num">
                                      <p:cBhvr>
                                        <p:cTn id="29" dur="1000" fill="hold"/>
                                        <p:tgtEl>
                                          <p:spTgt spid="13318"/>
                                        </p:tgtEl>
                                        <p:attrNameLst>
                                          <p:attrName>ppt_h</p:attrName>
                                        </p:attrNameLst>
                                      </p:cBhvr>
                                      <p:tavLst>
                                        <p:tav tm="0">
                                          <p:val>
                                            <p:fltVal val="0"/>
                                          </p:val>
                                        </p:tav>
                                        <p:tav tm="100000">
                                          <p:val>
                                            <p:strVal val="#ppt_h"/>
                                          </p:val>
                                        </p:tav>
                                      </p:tavLst>
                                    </p:anim>
                                    <p:animEffect transition="in" filter="fade">
                                      <p:cBhvr>
                                        <p:cTn id="30" dur="1000"/>
                                        <p:tgtEl>
                                          <p:spTgt spid="1331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3314"/>
                                        </p:tgtEl>
                                        <p:attrNameLst>
                                          <p:attrName>ppt_w</p:attrName>
                                        </p:attrNameLst>
                                      </p:cBhvr>
                                      <p:tavLst>
                                        <p:tav tm="0">
                                          <p:val>
                                            <p:strVal val="ppt_w"/>
                                          </p:val>
                                        </p:tav>
                                        <p:tav tm="100000">
                                          <p:val>
                                            <p:fltVal val="0"/>
                                          </p:val>
                                        </p:tav>
                                      </p:tavLst>
                                    </p:anim>
                                    <p:anim calcmode="lin" valueType="num">
                                      <p:cBhvr>
                                        <p:cTn id="35" dur="500"/>
                                        <p:tgtEl>
                                          <p:spTgt spid="13314"/>
                                        </p:tgtEl>
                                        <p:attrNameLst>
                                          <p:attrName>ppt_h</p:attrName>
                                        </p:attrNameLst>
                                      </p:cBhvr>
                                      <p:tavLst>
                                        <p:tav tm="0">
                                          <p:val>
                                            <p:strVal val="ppt_h"/>
                                          </p:val>
                                        </p:tav>
                                        <p:tav tm="100000">
                                          <p:val>
                                            <p:fltVal val="0"/>
                                          </p:val>
                                        </p:tav>
                                      </p:tavLst>
                                    </p:anim>
                                    <p:animEffect transition="out" filter="fade">
                                      <p:cBhvr>
                                        <p:cTn id="36" dur="500"/>
                                        <p:tgtEl>
                                          <p:spTgt spid="13314"/>
                                        </p:tgtEl>
                                      </p:cBhvr>
                                    </p:animEffect>
                                    <p:set>
                                      <p:cBhvr>
                                        <p:cTn id="37" dur="1" fill="hold">
                                          <p:stCondLst>
                                            <p:cond delay="499"/>
                                          </p:stCondLst>
                                        </p:cTn>
                                        <p:tgtEl>
                                          <p:spTgt spid="13314"/>
                                        </p:tgtEl>
                                        <p:attrNameLst>
                                          <p:attrName>style.visibility</p:attrName>
                                        </p:attrNameLst>
                                      </p:cBhvr>
                                      <p:to>
                                        <p:strVal val="hidden"/>
                                      </p:to>
                                    </p:set>
                                  </p:childTnLst>
                                </p:cTn>
                              </p:par>
                              <p:par>
                                <p:cTn id="38" presetID="53" presetClass="exit" presetSubtype="32" fill="hold" nodeType="withEffect">
                                  <p:stCondLst>
                                    <p:cond delay="0"/>
                                  </p:stCondLst>
                                  <p:childTnLst>
                                    <p:anim calcmode="lin" valueType="num">
                                      <p:cBhvr>
                                        <p:cTn id="39" dur="500"/>
                                        <p:tgtEl>
                                          <p:spTgt spid="13318"/>
                                        </p:tgtEl>
                                        <p:attrNameLst>
                                          <p:attrName>ppt_w</p:attrName>
                                        </p:attrNameLst>
                                      </p:cBhvr>
                                      <p:tavLst>
                                        <p:tav tm="0">
                                          <p:val>
                                            <p:strVal val="ppt_w"/>
                                          </p:val>
                                        </p:tav>
                                        <p:tav tm="100000">
                                          <p:val>
                                            <p:fltVal val="0"/>
                                          </p:val>
                                        </p:tav>
                                      </p:tavLst>
                                    </p:anim>
                                    <p:anim calcmode="lin" valueType="num">
                                      <p:cBhvr>
                                        <p:cTn id="40" dur="500"/>
                                        <p:tgtEl>
                                          <p:spTgt spid="13318"/>
                                        </p:tgtEl>
                                        <p:attrNameLst>
                                          <p:attrName>ppt_h</p:attrName>
                                        </p:attrNameLst>
                                      </p:cBhvr>
                                      <p:tavLst>
                                        <p:tav tm="0">
                                          <p:val>
                                            <p:strVal val="ppt_h"/>
                                          </p:val>
                                        </p:tav>
                                        <p:tav tm="100000">
                                          <p:val>
                                            <p:fltVal val="0"/>
                                          </p:val>
                                        </p:tav>
                                      </p:tavLst>
                                    </p:anim>
                                    <p:animEffect transition="out" filter="fade">
                                      <p:cBhvr>
                                        <p:cTn id="41" dur="500"/>
                                        <p:tgtEl>
                                          <p:spTgt spid="13318"/>
                                        </p:tgtEl>
                                      </p:cBhvr>
                                    </p:animEffect>
                                    <p:set>
                                      <p:cBhvr>
                                        <p:cTn id="42" dur="1" fill="hold">
                                          <p:stCondLst>
                                            <p:cond delay="499"/>
                                          </p:stCondLst>
                                        </p:cTn>
                                        <p:tgtEl>
                                          <p:spTgt spid="13318"/>
                                        </p:tgtEl>
                                        <p:attrNameLst>
                                          <p:attrName>style.visibility</p:attrName>
                                        </p:attrNameLst>
                                      </p:cBhvr>
                                      <p:to>
                                        <p:strVal val="hidden"/>
                                      </p:to>
                                    </p:set>
                                  </p:childTnLst>
                                </p:cTn>
                              </p:par>
                              <p:par>
                                <p:cTn id="43" presetID="53" presetClass="exit" presetSubtype="32" fill="hold" nodeType="withEffect">
                                  <p:stCondLst>
                                    <p:cond delay="0"/>
                                  </p:stCondLst>
                                  <p:childTnLst>
                                    <p:anim calcmode="lin" valueType="num">
                                      <p:cBhvr>
                                        <p:cTn id="44" dur="500"/>
                                        <p:tgtEl>
                                          <p:spTgt spid="13316"/>
                                        </p:tgtEl>
                                        <p:attrNameLst>
                                          <p:attrName>ppt_w</p:attrName>
                                        </p:attrNameLst>
                                      </p:cBhvr>
                                      <p:tavLst>
                                        <p:tav tm="0">
                                          <p:val>
                                            <p:strVal val="ppt_w"/>
                                          </p:val>
                                        </p:tav>
                                        <p:tav tm="100000">
                                          <p:val>
                                            <p:fltVal val="0"/>
                                          </p:val>
                                        </p:tav>
                                      </p:tavLst>
                                    </p:anim>
                                    <p:anim calcmode="lin" valueType="num">
                                      <p:cBhvr>
                                        <p:cTn id="45" dur="500"/>
                                        <p:tgtEl>
                                          <p:spTgt spid="13316"/>
                                        </p:tgtEl>
                                        <p:attrNameLst>
                                          <p:attrName>ppt_h</p:attrName>
                                        </p:attrNameLst>
                                      </p:cBhvr>
                                      <p:tavLst>
                                        <p:tav tm="0">
                                          <p:val>
                                            <p:strVal val="ppt_h"/>
                                          </p:val>
                                        </p:tav>
                                        <p:tav tm="100000">
                                          <p:val>
                                            <p:fltVal val="0"/>
                                          </p:val>
                                        </p:tav>
                                      </p:tavLst>
                                    </p:anim>
                                    <p:animEffect transition="out" filter="fade">
                                      <p:cBhvr>
                                        <p:cTn id="46" dur="500"/>
                                        <p:tgtEl>
                                          <p:spTgt spid="13316"/>
                                        </p:tgtEl>
                                      </p:cBhvr>
                                    </p:animEffect>
                                    <p:set>
                                      <p:cBhvr>
                                        <p:cTn id="47" dur="1" fill="hold">
                                          <p:stCondLst>
                                            <p:cond delay="499"/>
                                          </p:stCondLst>
                                        </p:cTn>
                                        <p:tgtEl>
                                          <p:spTgt spid="13316"/>
                                        </p:tgtEl>
                                        <p:attrNameLst>
                                          <p:attrName>style.visibility</p:attrName>
                                        </p:attrNameLst>
                                      </p:cBhvr>
                                      <p:to>
                                        <p:strVal val="hidden"/>
                                      </p:to>
                                    </p:set>
                                  </p:childTnLst>
                                </p:cTn>
                              </p:par>
                              <p:par>
                                <p:cTn id="48" presetID="53" presetClass="entr" presetSubtype="16" fill="hold" nodeType="withEffect">
                                  <p:stCondLst>
                                    <p:cond delay="0"/>
                                  </p:stCondLst>
                                  <p:childTnLst>
                                    <p:set>
                                      <p:cBhvr>
                                        <p:cTn id="49" dur="1" fill="hold">
                                          <p:stCondLst>
                                            <p:cond delay="0"/>
                                          </p:stCondLst>
                                        </p:cTn>
                                        <p:tgtEl>
                                          <p:spTgt spid="13320"/>
                                        </p:tgtEl>
                                        <p:attrNameLst>
                                          <p:attrName>style.visibility</p:attrName>
                                        </p:attrNameLst>
                                      </p:cBhvr>
                                      <p:to>
                                        <p:strVal val="visible"/>
                                      </p:to>
                                    </p:set>
                                    <p:anim calcmode="lin" valueType="num">
                                      <p:cBhvr>
                                        <p:cTn id="50" dur="1000" fill="hold"/>
                                        <p:tgtEl>
                                          <p:spTgt spid="13320"/>
                                        </p:tgtEl>
                                        <p:attrNameLst>
                                          <p:attrName>ppt_w</p:attrName>
                                        </p:attrNameLst>
                                      </p:cBhvr>
                                      <p:tavLst>
                                        <p:tav tm="0">
                                          <p:val>
                                            <p:fltVal val="0"/>
                                          </p:val>
                                        </p:tav>
                                        <p:tav tm="100000">
                                          <p:val>
                                            <p:strVal val="#ppt_w"/>
                                          </p:val>
                                        </p:tav>
                                      </p:tavLst>
                                    </p:anim>
                                    <p:anim calcmode="lin" valueType="num">
                                      <p:cBhvr>
                                        <p:cTn id="51" dur="1000" fill="hold"/>
                                        <p:tgtEl>
                                          <p:spTgt spid="13320"/>
                                        </p:tgtEl>
                                        <p:attrNameLst>
                                          <p:attrName>ppt_h</p:attrName>
                                        </p:attrNameLst>
                                      </p:cBhvr>
                                      <p:tavLst>
                                        <p:tav tm="0">
                                          <p:val>
                                            <p:fltVal val="0"/>
                                          </p:val>
                                        </p:tav>
                                        <p:tav tm="100000">
                                          <p:val>
                                            <p:strVal val="#ppt_h"/>
                                          </p:val>
                                        </p:tav>
                                      </p:tavLst>
                                    </p:anim>
                                    <p:animEffect transition="in" filter="fade">
                                      <p:cBhvr>
                                        <p:cTn id="52" dur="1000"/>
                                        <p:tgtEl>
                                          <p:spTgt spid="13320"/>
                                        </p:tgtEl>
                                      </p:cBhvr>
                                    </p:animEffect>
                                  </p:childTnLst>
                                </p:cTn>
                              </p:par>
                              <p:par>
                                <p:cTn id="53" presetID="53" presetClass="entr" presetSubtype="16" fill="hold" nodeType="withEffect">
                                  <p:stCondLst>
                                    <p:cond delay="0"/>
                                  </p:stCondLst>
                                  <p:childTnLst>
                                    <p:set>
                                      <p:cBhvr>
                                        <p:cTn id="54" dur="1" fill="hold">
                                          <p:stCondLst>
                                            <p:cond delay="0"/>
                                          </p:stCondLst>
                                        </p:cTn>
                                        <p:tgtEl>
                                          <p:spTgt spid="13321"/>
                                        </p:tgtEl>
                                        <p:attrNameLst>
                                          <p:attrName>style.visibility</p:attrName>
                                        </p:attrNameLst>
                                      </p:cBhvr>
                                      <p:to>
                                        <p:strVal val="visible"/>
                                      </p:to>
                                    </p:set>
                                    <p:anim calcmode="lin" valueType="num">
                                      <p:cBhvr>
                                        <p:cTn id="55" dur="1000" fill="hold"/>
                                        <p:tgtEl>
                                          <p:spTgt spid="13321"/>
                                        </p:tgtEl>
                                        <p:attrNameLst>
                                          <p:attrName>ppt_w</p:attrName>
                                        </p:attrNameLst>
                                      </p:cBhvr>
                                      <p:tavLst>
                                        <p:tav tm="0">
                                          <p:val>
                                            <p:fltVal val="0"/>
                                          </p:val>
                                        </p:tav>
                                        <p:tav tm="100000">
                                          <p:val>
                                            <p:strVal val="#ppt_w"/>
                                          </p:val>
                                        </p:tav>
                                      </p:tavLst>
                                    </p:anim>
                                    <p:anim calcmode="lin" valueType="num">
                                      <p:cBhvr>
                                        <p:cTn id="56" dur="1000" fill="hold"/>
                                        <p:tgtEl>
                                          <p:spTgt spid="13321"/>
                                        </p:tgtEl>
                                        <p:attrNameLst>
                                          <p:attrName>ppt_h</p:attrName>
                                        </p:attrNameLst>
                                      </p:cBhvr>
                                      <p:tavLst>
                                        <p:tav tm="0">
                                          <p:val>
                                            <p:fltVal val="0"/>
                                          </p:val>
                                        </p:tav>
                                        <p:tav tm="100000">
                                          <p:val>
                                            <p:strVal val="#ppt_h"/>
                                          </p:val>
                                        </p:tav>
                                      </p:tavLst>
                                    </p:anim>
                                    <p:animEffect transition="in" filter="fade">
                                      <p:cBhvr>
                                        <p:cTn id="57" dur="1000"/>
                                        <p:tgtEl>
                                          <p:spTgt spid="1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57200" y="0"/>
            <a:ext cx="7620000" cy="1143000"/>
          </a:xfrm>
        </p:spPr>
        <p:txBody>
          <a:bodyPr>
            <a:normAutofit/>
          </a:bodyPr>
          <a:lstStyle/>
          <a:p>
            <a:r>
              <a:rPr lang="en-US" dirty="0" smtClean="0"/>
              <a:t>Keller’s ARCS Model: </a:t>
            </a:r>
            <a:r>
              <a:rPr lang="en-US" i="1" dirty="0" smtClean="0"/>
              <a:t>Attention</a:t>
            </a:r>
            <a:endParaRPr lang="en-US" i="1" dirty="0"/>
          </a:p>
        </p:txBody>
      </p:sp>
      <p:sp>
        <p:nvSpPr>
          <p:cNvPr id="5" name="TextBox 4"/>
          <p:cNvSpPr txBox="1"/>
          <p:nvPr/>
        </p:nvSpPr>
        <p:spPr>
          <a:xfrm>
            <a:off x="122068" y="1066800"/>
            <a:ext cx="8229600" cy="2215991"/>
          </a:xfrm>
          <a:prstGeom prst="rect">
            <a:avLst/>
          </a:prstGeom>
          <a:noFill/>
        </p:spPr>
        <p:txBody>
          <a:bodyPr wrap="square" rtlCol="0">
            <a:spAutoFit/>
          </a:bodyPr>
          <a:lstStyle/>
          <a:p>
            <a:pPr>
              <a:spcAft>
                <a:spcPts val="1200"/>
              </a:spcAft>
            </a:pPr>
            <a:r>
              <a:rPr lang="en-US" sz="3200" b="1" i="1" dirty="0" smtClean="0"/>
              <a:t>Inquiry Arousal </a:t>
            </a:r>
            <a:r>
              <a:rPr lang="en-US" sz="3200" dirty="0" smtClean="0"/>
              <a:t>– How to stimulate an attitude of safe inquiry to </a:t>
            </a:r>
            <a:r>
              <a:rPr lang="en-US" sz="3200" i="1" dirty="0" smtClean="0"/>
              <a:t>sustain</a:t>
            </a:r>
            <a:r>
              <a:rPr lang="en-US" sz="3200" dirty="0" smtClean="0"/>
              <a:t> interest?</a:t>
            </a:r>
          </a:p>
          <a:p>
            <a:pPr marL="571500" indent="-571500">
              <a:spcAft>
                <a:spcPts val="1200"/>
              </a:spcAft>
              <a:buFont typeface="Arial" panose="020B0604020202020204" pitchFamily="34" charset="0"/>
              <a:buChar char="•"/>
            </a:pPr>
            <a:r>
              <a:rPr lang="en-US" sz="3200" dirty="0" smtClean="0"/>
              <a:t>Introduce a fact that seems to contradict the learner’s past experience</a:t>
            </a:r>
          </a:p>
        </p:txBody>
      </p:sp>
      <p:pic>
        <p:nvPicPr>
          <p:cNvPr id="15362" name="Picture 2" descr="12news.com | Verify: Is President Trump's approval rati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546769"/>
            <a:ext cx="5410200" cy="3044139"/>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Cosmology 101 - Big Bang - YouTube"/>
          <p:cNvPicPr>
            <a:picLocks noChangeAspect="1" noChangeArrowheads="1"/>
          </p:cNvPicPr>
          <p:nvPr/>
        </p:nvPicPr>
        <p:blipFill rotWithShape="1">
          <a:blip r:embed="rId3">
            <a:extLst>
              <a:ext uri="{28A0092B-C50C-407E-A947-70E740481C1C}">
                <a14:useLocalDpi xmlns:a14="http://schemas.microsoft.com/office/drawing/2010/main" val="0"/>
              </a:ext>
            </a:extLst>
          </a:blip>
          <a:srcRect t="6408" b="7790"/>
          <a:stretch/>
        </p:blipFill>
        <p:spPr bwMode="auto">
          <a:xfrm>
            <a:off x="3297684" y="3637625"/>
            <a:ext cx="4572000" cy="294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40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5362"/>
                                        </p:tgtEl>
                                        <p:attrNameLst>
                                          <p:attrName>style.visibility</p:attrName>
                                        </p:attrNameLst>
                                      </p:cBhvr>
                                      <p:to>
                                        <p:strVal val="visible"/>
                                      </p:to>
                                    </p:set>
                                    <p:anim calcmode="lin" valueType="num">
                                      <p:cBhvr>
                                        <p:cTn id="21" dur="1000" fill="hold"/>
                                        <p:tgtEl>
                                          <p:spTgt spid="15362"/>
                                        </p:tgtEl>
                                        <p:attrNameLst>
                                          <p:attrName>ppt_w</p:attrName>
                                        </p:attrNameLst>
                                      </p:cBhvr>
                                      <p:tavLst>
                                        <p:tav tm="0">
                                          <p:val>
                                            <p:fltVal val="0"/>
                                          </p:val>
                                        </p:tav>
                                        <p:tav tm="100000">
                                          <p:val>
                                            <p:strVal val="#ppt_w"/>
                                          </p:val>
                                        </p:tav>
                                      </p:tavLst>
                                    </p:anim>
                                    <p:anim calcmode="lin" valueType="num">
                                      <p:cBhvr>
                                        <p:cTn id="22" dur="1000" fill="hold"/>
                                        <p:tgtEl>
                                          <p:spTgt spid="15362"/>
                                        </p:tgtEl>
                                        <p:attrNameLst>
                                          <p:attrName>ppt_h</p:attrName>
                                        </p:attrNameLst>
                                      </p:cBhvr>
                                      <p:tavLst>
                                        <p:tav tm="0">
                                          <p:val>
                                            <p:fltVal val="0"/>
                                          </p:val>
                                        </p:tav>
                                        <p:tav tm="100000">
                                          <p:val>
                                            <p:strVal val="#ppt_h"/>
                                          </p:val>
                                        </p:tav>
                                      </p:tavLst>
                                    </p:anim>
                                    <p:animEffect transition="in" filter="fade">
                                      <p:cBhvr>
                                        <p:cTn id="23" dur="1000"/>
                                        <p:tgtEl>
                                          <p:spTgt spid="1536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5364"/>
                                        </p:tgtEl>
                                        <p:attrNameLst>
                                          <p:attrName>style.visibility</p:attrName>
                                        </p:attrNameLst>
                                      </p:cBhvr>
                                      <p:to>
                                        <p:strVal val="visible"/>
                                      </p:to>
                                    </p:set>
                                    <p:anim calcmode="lin" valueType="num">
                                      <p:cBhvr>
                                        <p:cTn id="28" dur="1000" fill="hold"/>
                                        <p:tgtEl>
                                          <p:spTgt spid="15364"/>
                                        </p:tgtEl>
                                        <p:attrNameLst>
                                          <p:attrName>ppt_w</p:attrName>
                                        </p:attrNameLst>
                                      </p:cBhvr>
                                      <p:tavLst>
                                        <p:tav tm="0">
                                          <p:val>
                                            <p:fltVal val="0"/>
                                          </p:val>
                                        </p:tav>
                                        <p:tav tm="100000">
                                          <p:val>
                                            <p:strVal val="#ppt_w"/>
                                          </p:val>
                                        </p:tav>
                                      </p:tavLst>
                                    </p:anim>
                                    <p:anim calcmode="lin" valueType="num">
                                      <p:cBhvr>
                                        <p:cTn id="29" dur="1000" fill="hold"/>
                                        <p:tgtEl>
                                          <p:spTgt spid="15364"/>
                                        </p:tgtEl>
                                        <p:attrNameLst>
                                          <p:attrName>ppt_h</p:attrName>
                                        </p:attrNameLst>
                                      </p:cBhvr>
                                      <p:tavLst>
                                        <p:tav tm="0">
                                          <p:val>
                                            <p:fltVal val="0"/>
                                          </p:val>
                                        </p:tav>
                                        <p:tav tm="100000">
                                          <p:val>
                                            <p:strVal val="#ppt_h"/>
                                          </p:val>
                                        </p:tav>
                                      </p:tavLst>
                                    </p:anim>
                                    <p:animEffect transition="in" filter="fade">
                                      <p:cBhvr>
                                        <p:cTn id="30" dur="1000"/>
                                        <p:tgtEl>
                                          <p:spTgt spid="15364"/>
                                        </p:tgtEl>
                                      </p:cBhvr>
                                    </p:animEffect>
                                  </p:childTnLst>
                                </p:cTn>
                              </p:par>
                              <p:par>
                                <p:cTn id="31" presetID="53" presetClass="exit" presetSubtype="32" fill="hold" nodeType="withEffect">
                                  <p:stCondLst>
                                    <p:cond delay="0"/>
                                  </p:stCondLst>
                                  <p:childTnLst>
                                    <p:anim calcmode="lin" valueType="num">
                                      <p:cBhvr>
                                        <p:cTn id="32" dur="500"/>
                                        <p:tgtEl>
                                          <p:spTgt spid="15362"/>
                                        </p:tgtEl>
                                        <p:attrNameLst>
                                          <p:attrName>ppt_w</p:attrName>
                                        </p:attrNameLst>
                                      </p:cBhvr>
                                      <p:tavLst>
                                        <p:tav tm="0">
                                          <p:val>
                                            <p:strVal val="ppt_w"/>
                                          </p:val>
                                        </p:tav>
                                        <p:tav tm="100000">
                                          <p:val>
                                            <p:fltVal val="0"/>
                                          </p:val>
                                        </p:tav>
                                      </p:tavLst>
                                    </p:anim>
                                    <p:anim calcmode="lin" valueType="num">
                                      <p:cBhvr>
                                        <p:cTn id="33" dur="500"/>
                                        <p:tgtEl>
                                          <p:spTgt spid="15362"/>
                                        </p:tgtEl>
                                        <p:attrNameLst>
                                          <p:attrName>ppt_h</p:attrName>
                                        </p:attrNameLst>
                                      </p:cBhvr>
                                      <p:tavLst>
                                        <p:tav tm="0">
                                          <p:val>
                                            <p:strVal val="ppt_h"/>
                                          </p:val>
                                        </p:tav>
                                        <p:tav tm="100000">
                                          <p:val>
                                            <p:fltVal val="0"/>
                                          </p:val>
                                        </p:tav>
                                      </p:tavLst>
                                    </p:anim>
                                    <p:animEffect transition="out" filter="fade">
                                      <p:cBhvr>
                                        <p:cTn id="34" dur="500"/>
                                        <p:tgtEl>
                                          <p:spTgt spid="15362"/>
                                        </p:tgtEl>
                                      </p:cBhvr>
                                    </p:animEffect>
                                    <p:set>
                                      <p:cBhvr>
                                        <p:cTn id="35" dur="1" fill="hold">
                                          <p:stCondLst>
                                            <p:cond delay="499"/>
                                          </p:stCondLst>
                                        </p:cTn>
                                        <p:tgtEl>
                                          <p:spTgt spid="153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57200" y="0"/>
            <a:ext cx="7620000" cy="1143000"/>
          </a:xfrm>
        </p:spPr>
        <p:txBody>
          <a:bodyPr>
            <a:normAutofit/>
          </a:bodyPr>
          <a:lstStyle/>
          <a:p>
            <a:r>
              <a:rPr lang="en-US" dirty="0" smtClean="0"/>
              <a:t>Keller’s ARCS Model: </a:t>
            </a:r>
            <a:r>
              <a:rPr lang="en-US" i="1" dirty="0" smtClean="0"/>
              <a:t>Attention</a:t>
            </a:r>
            <a:endParaRPr lang="en-US" i="1" dirty="0"/>
          </a:p>
        </p:txBody>
      </p:sp>
      <p:sp>
        <p:nvSpPr>
          <p:cNvPr id="5" name="TextBox 4"/>
          <p:cNvSpPr txBox="1"/>
          <p:nvPr/>
        </p:nvSpPr>
        <p:spPr>
          <a:xfrm>
            <a:off x="122068" y="1066800"/>
            <a:ext cx="8229600" cy="2215991"/>
          </a:xfrm>
          <a:prstGeom prst="rect">
            <a:avLst/>
          </a:prstGeom>
          <a:noFill/>
        </p:spPr>
        <p:txBody>
          <a:bodyPr wrap="square" rtlCol="0">
            <a:spAutoFit/>
          </a:bodyPr>
          <a:lstStyle/>
          <a:p>
            <a:pPr>
              <a:spcAft>
                <a:spcPts val="1200"/>
              </a:spcAft>
            </a:pPr>
            <a:r>
              <a:rPr lang="en-US" sz="3200" b="1" i="1" dirty="0" smtClean="0"/>
              <a:t>Inquiry Arousal </a:t>
            </a:r>
            <a:r>
              <a:rPr lang="en-US" sz="3200" dirty="0" smtClean="0"/>
              <a:t>– How to stimulate an attitude of safe inquiry to </a:t>
            </a:r>
            <a:r>
              <a:rPr lang="en-US" sz="3200" i="1" dirty="0" smtClean="0"/>
              <a:t>sustain</a:t>
            </a:r>
            <a:r>
              <a:rPr lang="en-US" sz="3200" dirty="0" smtClean="0"/>
              <a:t> interest?</a:t>
            </a:r>
          </a:p>
          <a:p>
            <a:pPr marL="571500" indent="-571500">
              <a:spcAft>
                <a:spcPts val="1200"/>
              </a:spcAft>
              <a:buFont typeface="Arial" panose="020B0604020202020204" pitchFamily="34" charset="0"/>
              <a:buChar char="•"/>
            </a:pPr>
            <a:r>
              <a:rPr lang="en-US" sz="3200" dirty="0" smtClean="0"/>
              <a:t>Ask questions, introduce problem solving exercises to work on in teams</a:t>
            </a:r>
          </a:p>
        </p:txBody>
      </p:sp>
      <p:pic>
        <p:nvPicPr>
          <p:cNvPr id="1433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743" y="3581400"/>
            <a:ext cx="7696200" cy="3006208"/>
          </a:xfrm>
          <a:prstGeom prst="rect">
            <a:avLst/>
          </a:prstGeom>
          <a:noFill/>
          <a:ln w="44450" cmpd="thickThi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5110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337"/>
                                        </p:tgtEl>
                                        <p:attrNameLst>
                                          <p:attrName>style.visibility</p:attrName>
                                        </p:attrNameLst>
                                      </p:cBhvr>
                                      <p:to>
                                        <p:strVal val="visible"/>
                                      </p:to>
                                    </p:set>
                                    <p:anim calcmode="lin" valueType="num">
                                      <p:cBhvr>
                                        <p:cTn id="14" dur="1000" fill="hold"/>
                                        <p:tgtEl>
                                          <p:spTgt spid="14337"/>
                                        </p:tgtEl>
                                        <p:attrNameLst>
                                          <p:attrName>ppt_w</p:attrName>
                                        </p:attrNameLst>
                                      </p:cBhvr>
                                      <p:tavLst>
                                        <p:tav tm="0">
                                          <p:val>
                                            <p:fltVal val="0"/>
                                          </p:val>
                                        </p:tav>
                                        <p:tav tm="100000">
                                          <p:val>
                                            <p:strVal val="#ppt_w"/>
                                          </p:val>
                                        </p:tav>
                                      </p:tavLst>
                                    </p:anim>
                                    <p:anim calcmode="lin" valueType="num">
                                      <p:cBhvr>
                                        <p:cTn id="15" dur="1000" fill="hold"/>
                                        <p:tgtEl>
                                          <p:spTgt spid="14337"/>
                                        </p:tgtEl>
                                        <p:attrNameLst>
                                          <p:attrName>ppt_h</p:attrName>
                                        </p:attrNameLst>
                                      </p:cBhvr>
                                      <p:tavLst>
                                        <p:tav tm="0">
                                          <p:val>
                                            <p:fltVal val="0"/>
                                          </p:val>
                                        </p:tav>
                                        <p:tav tm="100000">
                                          <p:val>
                                            <p:strVal val="#ppt_h"/>
                                          </p:val>
                                        </p:tav>
                                      </p:tavLst>
                                    </p:anim>
                                    <p:animEffect transition="in" filter="fade">
                                      <p:cBhvr>
                                        <p:cTn id="16" dur="1000"/>
                                        <p:tgtEl>
                                          <p:spTgt spid="14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57200" y="0"/>
            <a:ext cx="7620000" cy="1143000"/>
          </a:xfrm>
        </p:spPr>
        <p:txBody>
          <a:bodyPr>
            <a:normAutofit/>
          </a:bodyPr>
          <a:lstStyle/>
          <a:p>
            <a:r>
              <a:rPr lang="en-US" dirty="0" smtClean="0"/>
              <a:t>Keller’s ARCS Model: </a:t>
            </a:r>
            <a:r>
              <a:rPr lang="en-US" i="1" dirty="0" smtClean="0"/>
              <a:t>Attention</a:t>
            </a:r>
            <a:endParaRPr lang="en-US" i="1" dirty="0"/>
          </a:p>
        </p:txBody>
      </p:sp>
      <p:sp>
        <p:nvSpPr>
          <p:cNvPr id="5" name="TextBox 4"/>
          <p:cNvSpPr txBox="1"/>
          <p:nvPr/>
        </p:nvSpPr>
        <p:spPr>
          <a:xfrm>
            <a:off x="122068" y="1066800"/>
            <a:ext cx="8229600" cy="2215991"/>
          </a:xfrm>
          <a:prstGeom prst="rect">
            <a:avLst/>
          </a:prstGeom>
          <a:noFill/>
        </p:spPr>
        <p:txBody>
          <a:bodyPr wrap="square" rtlCol="0">
            <a:spAutoFit/>
          </a:bodyPr>
          <a:lstStyle/>
          <a:p>
            <a:pPr>
              <a:spcAft>
                <a:spcPts val="1200"/>
              </a:spcAft>
            </a:pPr>
            <a:r>
              <a:rPr lang="en-US" sz="3200" b="1" i="1" dirty="0" smtClean="0"/>
              <a:t>Inquiry Arousal </a:t>
            </a:r>
            <a:r>
              <a:rPr lang="en-US" sz="3200" dirty="0" smtClean="0"/>
              <a:t>– How to stimulate an attitude of safe inquiry to </a:t>
            </a:r>
            <a:r>
              <a:rPr lang="en-US" sz="3200" i="1" dirty="0" smtClean="0"/>
              <a:t>sustain</a:t>
            </a:r>
            <a:r>
              <a:rPr lang="en-US" sz="3200" dirty="0" smtClean="0"/>
              <a:t> interest?</a:t>
            </a:r>
          </a:p>
          <a:p>
            <a:pPr marL="571500" indent="-571500">
              <a:spcAft>
                <a:spcPts val="1200"/>
              </a:spcAft>
              <a:buFont typeface="Arial" panose="020B0604020202020204" pitchFamily="34" charset="0"/>
              <a:buChar char="•"/>
            </a:pPr>
            <a:r>
              <a:rPr lang="en-US" sz="3200" dirty="0" smtClean="0"/>
              <a:t>Use humorous analogies to explain and summarize concepts</a:t>
            </a:r>
          </a:p>
        </p:txBody>
      </p:sp>
      <p:pic>
        <p:nvPicPr>
          <p:cNvPr id="16386" name="Picture 2" descr="Factors Influencing the Formation of Ionic Bonds | Study.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993" y="3429000"/>
            <a:ext cx="3200400" cy="3293504"/>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Brady Bunch - Pictures, posters, news and videos on your ..."/>
          <p:cNvPicPr>
            <a:picLocks noChangeAspect="1" noChangeArrowheads="1"/>
          </p:cNvPicPr>
          <p:nvPr/>
        </p:nvPicPr>
        <p:blipFill rotWithShape="1">
          <a:blip r:embed="rId3">
            <a:extLst>
              <a:ext uri="{28A0092B-C50C-407E-A947-70E740481C1C}">
                <a14:useLocalDpi xmlns:a14="http://schemas.microsoft.com/office/drawing/2010/main" val="0"/>
              </a:ext>
            </a:extLst>
          </a:blip>
          <a:srcRect l="-477" t="12691" r="477" b="12942"/>
          <a:stretch/>
        </p:blipFill>
        <p:spPr bwMode="auto">
          <a:xfrm>
            <a:off x="3980895" y="3509471"/>
            <a:ext cx="4114800" cy="3060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17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6386"/>
                                        </p:tgtEl>
                                        <p:attrNameLst>
                                          <p:attrName>style.visibility</p:attrName>
                                        </p:attrNameLst>
                                      </p:cBhvr>
                                      <p:to>
                                        <p:strVal val="visible"/>
                                      </p:to>
                                    </p:set>
                                    <p:anim calcmode="lin" valueType="num">
                                      <p:cBhvr>
                                        <p:cTn id="14" dur="1000" fill="hold"/>
                                        <p:tgtEl>
                                          <p:spTgt spid="16386"/>
                                        </p:tgtEl>
                                        <p:attrNameLst>
                                          <p:attrName>ppt_w</p:attrName>
                                        </p:attrNameLst>
                                      </p:cBhvr>
                                      <p:tavLst>
                                        <p:tav tm="0">
                                          <p:val>
                                            <p:fltVal val="0"/>
                                          </p:val>
                                        </p:tav>
                                        <p:tav tm="100000">
                                          <p:val>
                                            <p:strVal val="#ppt_w"/>
                                          </p:val>
                                        </p:tav>
                                      </p:tavLst>
                                    </p:anim>
                                    <p:anim calcmode="lin" valueType="num">
                                      <p:cBhvr>
                                        <p:cTn id="15" dur="1000" fill="hold"/>
                                        <p:tgtEl>
                                          <p:spTgt spid="16386"/>
                                        </p:tgtEl>
                                        <p:attrNameLst>
                                          <p:attrName>ppt_h</p:attrName>
                                        </p:attrNameLst>
                                      </p:cBhvr>
                                      <p:tavLst>
                                        <p:tav tm="0">
                                          <p:val>
                                            <p:fltVal val="0"/>
                                          </p:val>
                                        </p:tav>
                                        <p:tav tm="100000">
                                          <p:val>
                                            <p:strVal val="#ppt_h"/>
                                          </p:val>
                                        </p:tav>
                                      </p:tavLst>
                                    </p:anim>
                                    <p:animEffect transition="in" filter="fade">
                                      <p:cBhvr>
                                        <p:cTn id="16" dur="1000"/>
                                        <p:tgtEl>
                                          <p:spTgt spid="1638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6388"/>
                                        </p:tgtEl>
                                        <p:attrNameLst>
                                          <p:attrName>style.visibility</p:attrName>
                                        </p:attrNameLst>
                                      </p:cBhvr>
                                      <p:to>
                                        <p:strVal val="visible"/>
                                      </p:to>
                                    </p:set>
                                    <p:anim calcmode="lin" valueType="num">
                                      <p:cBhvr>
                                        <p:cTn id="21" dur="1000" fill="hold"/>
                                        <p:tgtEl>
                                          <p:spTgt spid="16388"/>
                                        </p:tgtEl>
                                        <p:attrNameLst>
                                          <p:attrName>ppt_w</p:attrName>
                                        </p:attrNameLst>
                                      </p:cBhvr>
                                      <p:tavLst>
                                        <p:tav tm="0">
                                          <p:val>
                                            <p:fltVal val="0"/>
                                          </p:val>
                                        </p:tav>
                                        <p:tav tm="100000">
                                          <p:val>
                                            <p:strVal val="#ppt_w"/>
                                          </p:val>
                                        </p:tav>
                                      </p:tavLst>
                                    </p:anim>
                                    <p:anim calcmode="lin" valueType="num">
                                      <p:cBhvr>
                                        <p:cTn id="22" dur="1000" fill="hold"/>
                                        <p:tgtEl>
                                          <p:spTgt spid="16388"/>
                                        </p:tgtEl>
                                        <p:attrNameLst>
                                          <p:attrName>ppt_h</p:attrName>
                                        </p:attrNameLst>
                                      </p:cBhvr>
                                      <p:tavLst>
                                        <p:tav tm="0">
                                          <p:val>
                                            <p:fltVal val="0"/>
                                          </p:val>
                                        </p:tav>
                                        <p:tav tm="100000">
                                          <p:val>
                                            <p:strVal val="#ppt_h"/>
                                          </p:val>
                                        </p:tav>
                                      </p:tavLst>
                                    </p:anim>
                                    <p:animEffect transition="in" filter="fade">
                                      <p:cBhvr>
                                        <p:cTn id="23" dur="1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57200" y="0"/>
            <a:ext cx="7620000" cy="1143000"/>
          </a:xfrm>
        </p:spPr>
        <p:txBody>
          <a:bodyPr>
            <a:normAutofit/>
          </a:bodyPr>
          <a:lstStyle/>
          <a:p>
            <a:r>
              <a:rPr lang="en-US" dirty="0" smtClean="0"/>
              <a:t>Keller’s ARCS Model: </a:t>
            </a:r>
            <a:r>
              <a:rPr lang="en-US" i="1" dirty="0" smtClean="0"/>
              <a:t>Attention</a:t>
            </a:r>
            <a:endParaRPr lang="en-US" i="1" dirty="0"/>
          </a:p>
        </p:txBody>
      </p:sp>
      <p:sp>
        <p:nvSpPr>
          <p:cNvPr id="5" name="TextBox 4"/>
          <p:cNvSpPr txBox="1"/>
          <p:nvPr/>
        </p:nvSpPr>
        <p:spPr>
          <a:xfrm>
            <a:off x="122068" y="1066800"/>
            <a:ext cx="8229600" cy="5478423"/>
          </a:xfrm>
          <a:prstGeom prst="rect">
            <a:avLst/>
          </a:prstGeom>
          <a:noFill/>
        </p:spPr>
        <p:txBody>
          <a:bodyPr wrap="square" rtlCol="0">
            <a:spAutoFit/>
          </a:bodyPr>
          <a:lstStyle/>
          <a:p>
            <a:pPr>
              <a:spcAft>
                <a:spcPts val="1200"/>
              </a:spcAft>
            </a:pPr>
            <a:r>
              <a:rPr lang="en-US" sz="3200" b="1" i="1" dirty="0" smtClean="0"/>
              <a:t>Variability </a:t>
            </a:r>
            <a:r>
              <a:rPr lang="en-US" sz="3200" dirty="0" smtClean="0"/>
              <a:t>– how to </a:t>
            </a:r>
            <a:r>
              <a:rPr lang="en-US" sz="3200" i="1" dirty="0" smtClean="0"/>
              <a:t>maintain</a:t>
            </a:r>
            <a:r>
              <a:rPr lang="en-US" sz="3200" dirty="0" smtClean="0"/>
              <a:t> attention?</a:t>
            </a:r>
          </a:p>
          <a:p>
            <a:pPr marL="457200" indent="-457200">
              <a:spcAft>
                <a:spcPts val="1200"/>
              </a:spcAft>
              <a:buFont typeface="Arial" panose="020B0604020202020204" pitchFamily="34" charset="0"/>
              <a:buChar char="•"/>
            </a:pPr>
            <a:r>
              <a:rPr lang="en-US" sz="3200" dirty="0" smtClean="0"/>
              <a:t>Variations in presentation style – use video, print media, audio, demonstrations</a:t>
            </a:r>
          </a:p>
          <a:p>
            <a:pPr marL="457200" indent="-457200">
              <a:spcAft>
                <a:spcPts val="1200"/>
              </a:spcAft>
              <a:buFont typeface="Arial" panose="020B0604020202020204" pitchFamily="34" charset="0"/>
              <a:buChar char="•"/>
            </a:pPr>
            <a:r>
              <a:rPr lang="en-US" sz="3200" dirty="0" smtClean="0"/>
              <a:t>Provide concrete analogies, such as case studies, biographies, examples of important concepts</a:t>
            </a:r>
          </a:p>
          <a:p>
            <a:pPr marL="457200" indent="-457200">
              <a:spcAft>
                <a:spcPts val="1200"/>
              </a:spcAft>
              <a:buFont typeface="Arial" panose="020B0604020202020204" pitchFamily="34" charset="0"/>
              <a:buChar char="•"/>
            </a:pPr>
            <a:r>
              <a:rPr lang="en-US" sz="3200" dirty="0" smtClean="0"/>
              <a:t>Link what they are learning to what they already know (remember working memory and the function of retrieving already-existing schema from long-term memory?)</a:t>
            </a:r>
          </a:p>
        </p:txBody>
      </p:sp>
    </p:spTree>
    <p:extLst>
      <p:ext uri="{BB962C8B-B14F-4D97-AF65-F5344CB8AC3E}">
        <p14:creationId xmlns:p14="http://schemas.microsoft.com/office/powerpoint/2010/main" val="285706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Relevance</a:t>
            </a:r>
            <a:endParaRPr lang="en-US" dirty="0"/>
          </a:p>
        </p:txBody>
      </p:sp>
      <p:sp>
        <p:nvSpPr>
          <p:cNvPr id="3" name="Subtitle 2"/>
          <p:cNvSpPr>
            <a:spLocks noGrp="1"/>
          </p:cNvSpPr>
          <p:nvPr>
            <p:ph type="subTitle" idx="1"/>
          </p:nvPr>
        </p:nvSpPr>
        <p:spPr/>
        <p:txBody>
          <a:bodyPr/>
          <a:lstStyle/>
          <a:p>
            <a:r>
              <a:rPr lang="en-US" dirty="0" smtClean="0"/>
              <a:t>Keller’s ARCS Model of Motivation</a:t>
            </a:r>
            <a:endParaRPr lang="en-US" dirty="0"/>
          </a:p>
        </p:txBody>
      </p:sp>
      <p:sp>
        <p:nvSpPr>
          <p:cNvPr id="17" name="Oval 16"/>
          <p:cNvSpPr/>
          <p:nvPr/>
        </p:nvSpPr>
        <p:spPr>
          <a:xfrm rot="19142189">
            <a:off x="5556577" y="2209810"/>
            <a:ext cx="2667000" cy="1371600"/>
          </a:xfrm>
          <a:prstGeom prst="ellipse">
            <a:avLst/>
          </a:prstGeom>
          <a:gradFill>
            <a:gsLst>
              <a:gs pos="0">
                <a:schemeClr val="accent1">
                  <a:tint val="66000"/>
                  <a:satMod val="160000"/>
                </a:schemeClr>
              </a:gs>
              <a:gs pos="47000">
                <a:schemeClr val="accent1">
                  <a:tint val="44500"/>
                  <a:satMod val="160000"/>
                  <a:lumMod val="91000"/>
                </a:schemeClr>
              </a:gs>
              <a:gs pos="100000">
                <a:schemeClr val="accent1">
                  <a:tint val="23500"/>
                  <a:satMod val="160000"/>
                </a:schemeClr>
              </a:gs>
            </a:gsLst>
            <a:lin ang="21594000" scaled="0"/>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543512">
            <a:off x="4600673" y="2200525"/>
            <a:ext cx="2667000" cy="13716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444922">
            <a:off x="5564308" y="3050712"/>
            <a:ext cx="2667000" cy="13716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9217940">
            <a:off x="4594551" y="3041427"/>
            <a:ext cx="2667000" cy="13716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948911" y="1912461"/>
            <a:ext cx="357790" cy="369332"/>
          </a:xfrm>
          <a:prstGeom prst="rect">
            <a:avLst/>
          </a:prstGeom>
          <a:noFill/>
        </p:spPr>
        <p:txBody>
          <a:bodyPr wrap="none" rtlCol="0">
            <a:spAutoFit/>
          </a:bodyPr>
          <a:lstStyle/>
          <a:p>
            <a:r>
              <a:rPr lang="en-US" dirty="0" smtClean="0">
                <a:latin typeface="Segoe UI Black" panose="020B0A02040204020203" pitchFamily="34" charset="0"/>
                <a:ea typeface="Segoe UI Black" panose="020B0A02040204020203" pitchFamily="34" charset="0"/>
              </a:rPr>
              <a:t>A</a:t>
            </a:r>
            <a:endParaRPr lang="en-US" dirty="0">
              <a:latin typeface="Segoe UI Black" panose="020B0A02040204020203" pitchFamily="34" charset="0"/>
              <a:ea typeface="Segoe UI Black" panose="020B0A02040204020203" pitchFamily="34" charset="0"/>
            </a:endParaRPr>
          </a:p>
        </p:txBody>
      </p:sp>
      <p:sp>
        <p:nvSpPr>
          <p:cNvPr id="22" name="TextBox 21"/>
          <p:cNvSpPr txBox="1"/>
          <p:nvPr/>
        </p:nvSpPr>
        <p:spPr>
          <a:xfrm>
            <a:off x="4920117" y="2281793"/>
            <a:ext cx="1068626" cy="369332"/>
          </a:xfrm>
          <a:prstGeom prst="rect">
            <a:avLst/>
          </a:prstGeom>
          <a:noFill/>
        </p:spPr>
        <p:txBody>
          <a:bodyPr wrap="none" rtlCol="0">
            <a:spAutoFit/>
          </a:bodyPr>
          <a:lstStyle/>
          <a:p>
            <a:r>
              <a:rPr lang="en-US" dirty="0" smtClean="0"/>
              <a:t>Attention</a:t>
            </a:r>
            <a:endParaRPr lang="en-US" dirty="0"/>
          </a:p>
        </p:txBody>
      </p:sp>
      <p:sp>
        <p:nvSpPr>
          <p:cNvPr id="23" name="TextBox 22"/>
          <p:cNvSpPr txBox="1"/>
          <p:nvPr/>
        </p:nvSpPr>
        <p:spPr>
          <a:xfrm>
            <a:off x="7425029" y="1912461"/>
            <a:ext cx="429926" cy="523220"/>
          </a:xfrm>
          <a:prstGeom prst="rect">
            <a:avLst/>
          </a:prstGeom>
          <a:noFill/>
        </p:spPr>
        <p:txBody>
          <a:bodyPr wrap="none" rtlCol="0">
            <a:spAutoFit/>
          </a:bodyPr>
          <a:lstStyle/>
          <a:p>
            <a:r>
              <a:rPr lang="en-US" sz="2800" dirty="0">
                <a:latin typeface="Segoe UI Black" panose="020B0A02040204020203" pitchFamily="34" charset="0"/>
                <a:ea typeface="Segoe UI Black" panose="020B0A02040204020203" pitchFamily="34" charset="0"/>
              </a:rPr>
              <a:t>R</a:t>
            </a:r>
          </a:p>
        </p:txBody>
      </p:sp>
      <p:sp>
        <p:nvSpPr>
          <p:cNvPr id="24" name="TextBox 23"/>
          <p:cNvSpPr txBox="1"/>
          <p:nvPr/>
        </p:nvSpPr>
        <p:spPr>
          <a:xfrm>
            <a:off x="6532877" y="2281792"/>
            <a:ext cx="1480662" cy="461665"/>
          </a:xfrm>
          <a:prstGeom prst="rect">
            <a:avLst/>
          </a:prstGeom>
          <a:noFill/>
        </p:spPr>
        <p:txBody>
          <a:bodyPr wrap="none" rtlCol="0">
            <a:spAutoFit/>
          </a:bodyPr>
          <a:lstStyle/>
          <a:p>
            <a:r>
              <a:rPr lang="en-US" sz="2400" b="1" dirty="0" smtClean="0"/>
              <a:t>Relevance</a:t>
            </a:r>
            <a:endParaRPr lang="en-US" sz="2400" b="1" dirty="0"/>
          </a:p>
        </p:txBody>
      </p:sp>
      <p:sp>
        <p:nvSpPr>
          <p:cNvPr id="25" name="TextBox 24"/>
          <p:cNvSpPr txBox="1"/>
          <p:nvPr/>
        </p:nvSpPr>
        <p:spPr>
          <a:xfrm>
            <a:off x="4927187" y="4276306"/>
            <a:ext cx="330540" cy="369332"/>
          </a:xfrm>
          <a:prstGeom prst="rect">
            <a:avLst/>
          </a:prstGeom>
          <a:noFill/>
        </p:spPr>
        <p:txBody>
          <a:bodyPr wrap="none" rtlCol="0">
            <a:spAutoFit/>
          </a:bodyPr>
          <a:lstStyle/>
          <a:p>
            <a:r>
              <a:rPr lang="en-US" dirty="0">
                <a:latin typeface="Segoe UI Black" panose="020B0A02040204020203" pitchFamily="34" charset="0"/>
                <a:ea typeface="Segoe UI Black" panose="020B0A02040204020203" pitchFamily="34" charset="0"/>
              </a:rPr>
              <a:t>C</a:t>
            </a:r>
          </a:p>
        </p:txBody>
      </p:sp>
      <p:sp>
        <p:nvSpPr>
          <p:cNvPr id="26" name="TextBox 25"/>
          <p:cNvSpPr txBox="1"/>
          <p:nvPr/>
        </p:nvSpPr>
        <p:spPr>
          <a:xfrm>
            <a:off x="4996677" y="3917856"/>
            <a:ext cx="1246110" cy="369332"/>
          </a:xfrm>
          <a:prstGeom prst="rect">
            <a:avLst/>
          </a:prstGeom>
          <a:noFill/>
        </p:spPr>
        <p:txBody>
          <a:bodyPr wrap="none" rtlCol="0">
            <a:spAutoFit/>
          </a:bodyPr>
          <a:lstStyle/>
          <a:p>
            <a:r>
              <a:rPr lang="en-US" dirty="0" smtClean="0"/>
              <a:t>Confidence</a:t>
            </a:r>
            <a:endParaRPr lang="en-US" dirty="0"/>
          </a:p>
        </p:txBody>
      </p:sp>
      <p:sp>
        <p:nvSpPr>
          <p:cNvPr id="27" name="TextBox 26"/>
          <p:cNvSpPr txBox="1"/>
          <p:nvPr/>
        </p:nvSpPr>
        <p:spPr>
          <a:xfrm>
            <a:off x="6705600" y="3910749"/>
            <a:ext cx="1264385" cy="369332"/>
          </a:xfrm>
          <a:prstGeom prst="rect">
            <a:avLst/>
          </a:prstGeom>
          <a:noFill/>
        </p:spPr>
        <p:txBody>
          <a:bodyPr wrap="none" rtlCol="0">
            <a:spAutoFit/>
          </a:bodyPr>
          <a:lstStyle/>
          <a:p>
            <a:r>
              <a:rPr lang="en-US" dirty="0" smtClean="0"/>
              <a:t>Satisfaction</a:t>
            </a:r>
            <a:endParaRPr lang="en-US" dirty="0"/>
          </a:p>
        </p:txBody>
      </p:sp>
      <p:sp>
        <p:nvSpPr>
          <p:cNvPr id="28" name="TextBox 27"/>
          <p:cNvSpPr txBox="1"/>
          <p:nvPr/>
        </p:nvSpPr>
        <p:spPr>
          <a:xfrm>
            <a:off x="7572852" y="4302549"/>
            <a:ext cx="316112" cy="369332"/>
          </a:xfrm>
          <a:prstGeom prst="rect">
            <a:avLst/>
          </a:prstGeom>
          <a:noFill/>
        </p:spPr>
        <p:txBody>
          <a:bodyPr wrap="none" rtlCol="0">
            <a:spAutoFit/>
          </a:bodyPr>
          <a:lstStyle/>
          <a:p>
            <a:r>
              <a:rPr lang="en-US" dirty="0" smtClean="0">
                <a:latin typeface="Segoe UI Black" panose="020B0A02040204020203" pitchFamily="34" charset="0"/>
                <a:ea typeface="Segoe UI Black" panose="020B0A02040204020203" pitchFamily="34" charset="0"/>
              </a:rPr>
              <a:t>S</a:t>
            </a:r>
            <a:endParaRPr lang="en-US" dirty="0">
              <a:latin typeface="Segoe UI Black" panose="020B0A02040204020203" pitchFamily="34" charset="0"/>
              <a:ea typeface="Segoe UI Black" panose="020B0A02040204020203" pitchFamily="34" charset="0"/>
            </a:endParaRPr>
          </a:p>
        </p:txBody>
      </p:sp>
      <p:sp>
        <p:nvSpPr>
          <p:cNvPr id="29" name="TextBox 28"/>
          <p:cNvSpPr txBox="1"/>
          <p:nvPr/>
        </p:nvSpPr>
        <p:spPr>
          <a:xfrm>
            <a:off x="5817758" y="2909465"/>
            <a:ext cx="1216295" cy="646331"/>
          </a:xfrm>
          <a:prstGeom prst="rect">
            <a:avLst/>
          </a:prstGeom>
          <a:noFill/>
        </p:spPr>
        <p:txBody>
          <a:bodyPr wrap="none" rtlCol="0">
            <a:spAutoFit/>
          </a:bodyPr>
          <a:lstStyle/>
          <a:p>
            <a:pPr algn="ctr"/>
            <a:r>
              <a:rPr lang="en-US" dirty="0" smtClean="0"/>
              <a:t>Learner</a:t>
            </a:r>
          </a:p>
          <a:p>
            <a:pPr algn="ctr"/>
            <a:r>
              <a:rPr lang="en-US" dirty="0" smtClean="0"/>
              <a:t>Motivation</a:t>
            </a:r>
            <a:endParaRPr lang="en-US" dirty="0"/>
          </a:p>
        </p:txBody>
      </p:sp>
    </p:spTree>
    <p:extLst>
      <p:ext uri="{BB962C8B-B14F-4D97-AF65-F5344CB8AC3E}">
        <p14:creationId xmlns:p14="http://schemas.microsoft.com/office/powerpoint/2010/main" val="5961791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066800"/>
            <a:ext cx="8077200" cy="3416320"/>
          </a:xfrm>
          <a:prstGeom prst="rect">
            <a:avLst/>
          </a:prstGeom>
          <a:noFill/>
        </p:spPr>
        <p:txBody>
          <a:bodyPr wrap="square" rtlCol="0">
            <a:spAutoFit/>
          </a:bodyPr>
          <a:lstStyle/>
          <a:p>
            <a:r>
              <a:rPr lang="en-US" sz="3600" dirty="0" smtClean="0"/>
              <a:t>“Relevance, in it’s most general sense, refers to those things which we perceive as instrumental in meeting needs and satisfying personal desires, including the accomplishments of personal goals,” (Keller, 1987, p.3).</a:t>
            </a:r>
          </a:p>
        </p:txBody>
      </p:sp>
      <p:sp>
        <p:nvSpPr>
          <p:cNvPr id="18" name="Title 1"/>
          <p:cNvSpPr>
            <a:spLocks noGrp="1"/>
          </p:cNvSpPr>
          <p:nvPr>
            <p:ph type="title"/>
          </p:nvPr>
        </p:nvSpPr>
        <p:spPr>
          <a:xfrm>
            <a:off x="457200" y="0"/>
            <a:ext cx="7620000" cy="1143000"/>
          </a:xfrm>
        </p:spPr>
        <p:txBody>
          <a:bodyPr>
            <a:normAutofit/>
          </a:bodyPr>
          <a:lstStyle/>
          <a:p>
            <a:r>
              <a:rPr lang="en-US" dirty="0" smtClean="0"/>
              <a:t>Keller’s ARCS Model: </a:t>
            </a:r>
            <a:r>
              <a:rPr lang="en-US" i="1" dirty="0" smtClean="0"/>
              <a:t>Relevance</a:t>
            </a:r>
            <a:endParaRPr lang="en-US" i="1" dirty="0"/>
          </a:p>
        </p:txBody>
      </p:sp>
    </p:spTree>
    <p:extLst>
      <p:ext uri="{BB962C8B-B14F-4D97-AF65-F5344CB8AC3E}">
        <p14:creationId xmlns:p14="http://schemas.microsoft.com/office/powerpoint/2010/main" val="298163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4495800"/>
            <a:ext cx="8077200" cy="2308324"/>
          </a:xfrm>
          <a:prstGeom prst="rect">
            <a:avLst/>
          </a:prstGeom>
          <a:noFill/>
        </p:spPr>
        <p:txBody>
          <a:bodyPr wrap="square" rtlCol="0">
            <a:spAutoFit/>
          </a:bodyPr>
          <a:lstStyle/>
          <a:p>
            <a:r>
              <a:rPr lang="en-US" sz="3600" dirty="0" smtClean="0"/>
              <a:t>“. . . the </a:t>
            </a:r>
            <a:r>
              <a:rPr lang="en-US" sz="3600" dirty="0"/>
              <a:t>teacher or trainer must have a clear belief in </a:t>
            </a:r>
            <a:r>
              <a:rPr lang="en-US" sz="3600" dirty="0" smtClean="0"/>
              <a:t>the relevance </a:t>
            </a:r>
            <a:r>
              <a:rPr lang="en-US" sz="3600" dirty="0"/>
              <a:t>of the content before being able to convince the students</a:t>
            </a:r>
            <a:r>
              <a:rPr lang="en-US" sz="3600" dirty="0" smtClean="0"/>
              <a:t>!” (Keller, 2010, p. 97).</a:t>
            </a:r>
          </a:p>
        </p:txBody>
      </p:sp>
      <p:sp>
        <p:nvSpPr>
          <p:cNvPr id="18" name="Title 1"/>
          <p:cNvSpPr>
            <a:spLocks noGrp="1"/>
          </p:cNvSpPr>
          <p:nvPr>
            <p:ph type="title"/>
          </p:nvPr>
        </p:nvSpPr>
        <p:spPr>
          <a:xfrm>
            <a:off x="457200" y="0"/>
            <a:ext cx="7620000" cy="1143000"/>
          </a:xfrm>
        </p:spPr>
        <p:txBody>
          <a:bodyPr>
            <a:normAutofit/>
          </a:bodyPr>
          <a:lstStyle/>
          <a:p>
            <a:r>
              <a:rPr lang="en-US" dirty="0" smtClean="0"/>
              <a:t>Keller’s ARCS Model: </a:t>
            </a:r>
            <a:r>
              <a:rPr lang="en-US" i="1" dirty="0" smtClean="0"/>
              <a:t>Relevance</a:t>
            </a:r>
            <a:endParaRPr lang="en-US" i="1" dirty="0"/>
          </a:p>
        </p:txBody>
      </p:sp>
      <p:pic>
        <p:nvPicPr>
          <p:cNvPr id="1126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1066800"/>
            <a:ext cx="7716997"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rot="16200000">
            <a:off x="6603048" y="2312352"/>
            <a:ext cx="2555636" cy="369332"/>
          </a:xfrm>
          <a:prstGeom prst="rect">
            <a:avLst/>
          </a:prstGeom>
          <a:noFill/>
        </p:spPr>
        <p:txBody>
          <a:bodyPr wrap="none" rtlCol="0">
            <a:spAutoFit/>
          </a:bodyPr>
          <a:lstStyle/>
          <a:p>
            <a:r>
              <a:rPr lang="en-US" dirty="0" smtClean="0"/>
              <a:t>From Keller (2010, p. 97).</a:t>
            </a:r>
            <a:endParaRPr lang="en-US" dirty="0"/>
          </a:p>
        </p:txBody>
      </p:sp>
    </p:spTree>
    <p:extLst>
      <p:ext uri="{BB962C8B-B14F-4D97-AF65-F5344CB8AC3E}">
        <p14:creationId xmlns:p14="http://schemas.microsoft.com/office/powerpoint/2010/main" val="160208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265"/>
                                        </p:tgtEl>
                                        <p:attrNameLst>
                                          <p:attrName>style.visibility</p:attrName>
                                        </p:attrNameLst>
                                      </p:cBhvr>
                                      <p:to>
                                        <p:strVal val="visible"/>
                                      </p:to>
                                    </p:set>
                                    <p:anim calcmode="lin" valueType="num">
                                      <p:cBhvr>
                                        <p:cTn id="7" dur="1000" fill="hold"/>
                                        <p:tgtEl>
                                          <p:spTgt spid="11265"/>
                                        </p:tgtEl>
                                        <p:attrNameLst>
                                          <p:attrName>ppt_w</p:attrName>
                                        </p:attrNameLst>
                                      </p:cBhvr>
                                      <p:tavLst>
                                        <p:tav tm="0">
                                          <p:val>
                                            <p:fltVal val="0"/>
                                          </p:val>
                                        </p:tav>
                                        <p:tav tm="100000">
                                          <p:val>
                                            <p:strVal val="#ppt_w"/>
                                          </p:val>
                                        </p:tav>
                                      </p:tavLst>
                                    </p:anim>
                                    <p:anim calcmode="lin" valueType="num">
                                      <p:cBhvr>
                                        <p:cTn id="8" dur="1000" fill="hold"/>
                                        <p:tgtEl>
                                          <p:spTgt spid="11265"/>
                                        </p:tgtEl>
                                        <p:attrNameLst>
                                          <p:attrName>ppt_h</p:attrName>
                                        </p:attrNameLst>
                                      </p:cBhvr>
                                      <p:tavLst>
                                        <p:tav tm="0">
                                          <p:val>
                                            <p:fltVal val="0"/>
                                          </p:val>
                                        </p:tav>
                                        <p:tav tm="100000">
                                          <p:val>
                                            <p:strVal val="#ppt_h"/>
                                          </p:val>
                                        </p:tav>
                                      </p:tavLst>
                                    </p:anim>
                                    <p:animEffect transition="in" filter="fade">
                                      <p:cBhvr>
                                        <p:cTn id="9" dur="1000"/>
                                        <p:tgtEl>
                                          <p:spTgt spid="1126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1" y="762000"/>
            <a:ext cx="6855780" cy="5016758"/>
          </a:xfrm>
          <a:prstGeom prst="rect">
            <a:avLst/>
          </a:prstGeom>
          <a:noFill/>
        </p:spPr>
        <p:txBody>
          <a:bodyPr wrap="square" rtlCol="0">
            <a:spAutoFit/>
          </a:bodyPr>
          <a:lstStyle/>
          <a:p>
            <a:pPr algn="r"/>
            <a:r>
              <a:rPr lang="en-US" sz="6000" dirty="0" smtClean="0"/>
              <a:t>Why motivational design?</a:t>
            </a:r>
          </a:p>
          <a:p>
            <a:endParaRPr lang="en-US" sz="4000" dirty="0" smtClean="0"/>
          </a:p>
          <a:p>
            <a:pPr algn="r"/>
            <a:r>
              <a:rPr lang="en-US" sz="4000" i="1" dirty="0" smtClean="0"/>
              <a:t>Motivation</a:t>
            </a:r>
            <a:r>
              <a:rPr lang="en-US" sz="4000" dirty="0" smtClean="0"/>
              <a:t> refers to the process whereby goal-directed behavior is activated and sustained (Driscoll, 2014). </a:t>
            </a:r>
          </a:p>
        </p:txBody>
      </p:sp>
    </p:spTree>
    <p:extLst>
      <p:ext uri="{BB962C8B-B14F-4D97-AF65-F5344CB8AC3E}">
        <p14:creationId xmlns:p14="http://schemas.microsoft.com/office/powerpoint/2010/main" val="31935379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066800"/>
            <a:ext cx="8305800" cy="1231106"/>
          </a:xfrm>
          <a:prstGeom prst="rect">
            <a:avLst/>
          </a:prstGeom>
          <a:noFill/>
        </p:spPr>
        <p:txBody>
          <a:bodyPr wrap="square" rtlCol="0">
            <a:spAutoFit/>
          </a:bodyPr>
          <a:lstStyle/>
          <a:p>
            <a:pPr>
              <a:spcAft>
                <a:spcPts val="1200"/>
              </a:spcAft>
            </a:pPr>
            <a:r>
              <a:rPr lang="en-US" sz="3200" b="1" i="1" dirty="0" smtClean="0"/>
              <a:t>Neurology of relevance</a:t>
            </a:r>
            <a:endParaRPr lang="en-US" sz="3200" dirty="0"/>
          </a:p>
          <a:p>
            <a:pPr>
              <a:spcAft>
                <a:spcPts val="1200"/>
              </a:spcAft>
            </a:pPr>
            <a:r>
              <a:rPr lang="en-US" sz="3200" dirty="0" smtClean="0"/>
              <a:t>Consequences of neural plasticity</a:t>
            </a:r>
          </a:p>
        </p:txBody>
      </p:sp>
      <p:sp>
        <p:nvSpPr>
          <p:cNvPr id="18" name="Title 1"/>
          <p:cNvSpPr>
            <a:spLocks noGrp="1"/>
          </p:cNvSpPr>
          <p:nvPr>
            <p:ph type="title"/>
          </p:nvPr>
        </p:nvSpPr>
        <p:spPr>
          <a:xfrm>
            <a:off x="457200" y="0"/>
            <a:ext cx="7620000" cy="1143000"/>
          </a:xfrm>
        </p:spPr>
        <p:txBody>
          <a:bodyPr>
            <a:normAutofit/>
          </a:bodyPr>
          <a:lstStyle/>
          <a:p>
            <a:r>
              <a:rPr lang="en-US" dirty="0" smtClean="0"/>
              <a:t>Keller’s ARCS Model: </a:t>
            </a:r>
            <a:r>
              <a:rPr lang="en-US" i="1" dirty="0" smtClean="0"/>
              <a:t>Relevance</a:t>
            </a:r>
            <a:endParaRPr lang="en-US" i="1" dirty="0"/>
          </a:p>
        </p:txBody>
      </p:sp>
      <p:pic>
        <p:nvPicPr>
          <p:cNvPr id="22532" name="Picture 4" descr="Image result for sleeping b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14600"/>
            <a:ext cx="4129716" cy="19163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10716" y="2334896"/>
            <a:ext cx="3795084" cy="3970318"/>
          </a:xfrm>
          <a:prstGeom prst="rect">
            <a:avLst/>
          </a:prstGeom>
          <a:noFill/>
        </p:spPr>
        <p:txBody>
          <a:bodyPr wrap="square" rtlCol="0">
            <a:spAutoFit/>
          </a:bodyPr>
          <a:lstStyle/>
          <a:p>
            <a:pPr algn="r">
              <a:spcAft>
                <a:spcPts val="1200"/>
              </a:spcAft>
            </a:pPr>
            <a:r>
              <a:rPr lang="en-US" sz="2800" dirty="0" smtClean="0"/>
              <a:t>“It </a:t>
            </a:r>
            <a:r>
              <a:rPr lang="en-US" sz="2800" dirty="0"/>
              <a:t>is likely that </a:t>
            </a:r>
            <a:r>
              <a:rPr lang="en-US" sz="2800" dirty="0" smtClean="0"/>
              <a:t>the brain </a:t>
            </a:r>
            <a:r>
              <a:rPr lang="en-US" sz="2800" dirty="0"/>
              <a:t>develops a hierarchy of salience and, based on its </a:t>
            </a:r>
            <a:r>
              <a:rPr lang="en-US" sz="2800" dirty="0" smtClean="0"/>
              <a:t>limited processing </a:t>
            </a:r>
            <a:r>
              <a:rPr lang="en-US" sz="2800" dirty="0"/>
              <a:t>capacity, processes only what is most </a:t>
            </a:r>
            <a:r>
              <a:rPr lang="en-US" sz="2800" dirty="0" smtClean="0"/>
              <a:t>salient,” (Wilhelm, </a:t>
            </a:r>
            <a:r>
              <a:rPr lang="en-US" sz="2800" dirty="0" err="1" smtClean="0"/>
              <a:t>Diekelmann</a:t>
            </a:r>
            <a:r>
              <a:rPr lang="en-US" sz="2800" dirty="0" smtClean="0"/>
              <a:t>, </a:t>
            </a:r>
            <a:r>
              <a:rPr lang="en-US" sz="2800" dirty="0" err="1" smtClean="0"/>
              <a:t>Molzow</a:t>
            </a:r>
            <a:r>
              <a:rPr lang="en-US" sz="2800" dirty="0" smtClean="0"/>
              <a:t>, </a:t>
            </a:r>
            <a:r>
              <a:rPr lang="en-US" sz="2800" dirty="0" err="1" smtClean="0"/>
              <a:t>Ayoub</a:t>
            </a:r>
            <a:r>
              <a:rPr lang="en-US" sz="2800" dirty="0" smtClean="0"/>
              <a:t>, </a:t>
            </a:r>
            <a:r>
              <a:rPr lang="en-US" sz="2800" dirty="0" err="1" smtClean="0"/>
              <a:t>Molle</a:t>
            </a:r>
            <a:r>
              <a:rPr lang="en-US" sz="2800" dirty="0" smtClean="0"/>
              <a:t>, &amp; Born, 2011, p. 1568).</a:t>
            </a:r>
          </a:p>
        </p:txBody>
      </p:sp>
    </p:spTree>
    <p:extLst>
      <p:ext uri="{BB962C8B-B14F-4D97-AF65-F5344CB8AC3E}">
        <p14:creationId xmlns:p14="http://schemas.microsoft.com/office/powerpoint/2010/main" val="177266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22532"/>
                                        </p:tgtEl>
                                        <p:attrNameLst>
                                          <p:attrName>style.visibility</p:attrName>
                                        </p:attrNameLst>
                                      </p:cBhvr>
                                      <p:to>
                                        <p:strVal val="visible"/>
                                      </p:to>
                                    </p:set>
                                    <p:anim calcmode="lin" valueType="num">
                                      <p:cBhvr>
                                        <p:cTn id="19" dur="1000" fill="hold"/>
                                        <p:tgtEl>
                                          <p:spTgt spid="22532"/>
                                        </p:tgtEl>
                                        <p:attrNameLst>
                                          <p:attrName>ppt_w</p:attrName>
                                        </p:attrNameLst>
                                      </p:cBhvr>
                                      <p:tavLst>
                                        <p:tav tm="0">
                                          <p:val>
                                            <p:fltVal val="0"/>
                                          </p:val>
                                        </p:tav>
                                        <p:tav tm="100000">
                                          <p:val>
                                            <p:strVal val="#ppt_w"/>
                                          </p:val>
                                        </p:tav>
                                      </p:tavLst>
                                    </p:anim>
                                    <p:anim calcmode="lin" valueType="num">
                                      <p:cBhvr>
                                        <p:cTn id="20" dur="1000" fill="hold"/>
                                        <p:tgtEl>
                                          <p:spTgt spid="22532"/>
                                        </p:tgtEl>
                                        <p:attrNameLst>
                                          <p:attrName>ppt_h</p:attrName>
                                        </p:attrNameLst>
                                      </p:cBhvr>
                                      <p:tavLst>
                                        <p:tav tm="0">
                                          <p:val>
                                            <p:fltVal val="0"/>
                                          </p:val>
                                        </p:tav>
                                        <p:tav tm="100000">
                                          <p:val>
                                            <p:strVal val="#ppt_h"/>
                                          </p:val>
                                        </p:tav>
                                      </p:tavLst>
                                    </p:anim>
                                    <p:animEffect transition="in" filter="fade">
                                      <p:cBhvr>
                                        <p:cTn id="21" dur="1000"/>
                                        <p:tgtEl>
                                          <p:spTgt spid="2253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1000"/>
                                        <p:tgtEl>
                                          <p:spTgt spid="6">
                                            <p:txEl>
                                              <p:pRg st="0" end="0"/>
                                            </p:txEl>
                                          </p:spTgt>
                                        </p:tgtEl>
                                      </p:cBhvr>
                                    </p:animEffect>
                                    <p:anim calcmode="lin" valueType="num">
                                      <p:cBhvr>
                                        <p:cTn id="2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066800"/>
            <a:ext cx="8305800" cy="1231106"/>
          </a:xfrm>
          <a:prstGeom prst="rect">
            <a:avLst/>
          </a:prstGeom>
          <a:noFill/>
        </p:spPr>
        <p:txBody>
          <a:bodyPr wrap="square" rtlCol="0">
            <a:spAutoFit/>
          </a:bodyPr>
          <a:lstStyle/>
          <a:p>
            <a:pPr>
              <a:spcAft>
                <a:spcPts val="1200"/>
              </a:spcAft>
            </a:pPr>
            <a:r>
              <a:rPr lang="en-US" sz="3200" b="1" i="1" dirty="0" smtClean="0"/>
              <a:t>Neurology of relevance</a:t>
            </a:r>
            <a:endParaRPr lang="en-US" sz="3200" dirty="0"/>
          </a:p>
          <a:p>
            <a:pPr>
              <a:spcAft>
                <a:spcPts val="1200"/>
              </a:spcAft>
            </a:pPr>
            <a:r>
              <a:rPr lang="en-US" sz="3200" dirty="0" smtClean="0"/>
              <a:t>Consequences of neural plasticity</a:t>
            </a:r>
          </a:p>
        </p:txBody>
      </p:sp>
      <p:sp>
        <p:nvSpPr>
          <p:cNvPr id="18" name="Title 1"/>
          <p:cNvSpPr>
            <a:spLocks noGrp="1"/>
          </p:cNvSpPr>
          <p:nvPr>
            <p:ph type="title"/>
          </p:nvPr>
        </p:nvSpPr>
        <p:spPr>
          <a:xfrm>
            <a:off x="457200" y="0"/>
            <a:ext cx="7620000" cy="1143000"/>
          </a:xfrm>
        </p:spPr>
        <p:txBody>
          <a:bodyPr>
            <a:normAutofit/>
          </a:bodyPr>
          <a:lstStyle/>
          <a:p>
            <a:r>
              <a:rPr lang="en-US" dirty="0" smtClean="0"/>
              <a:t>Keller’s ARCS Model: </a:t>
            </a:r>
            <a:r>
              <a:rPr lang="en-US" i="1" dirty="0" smtClean="0"/>
              <a:t>Relevance</a:t>
            </a:r>
            <a:endParaRPr lang="en-US" i="1" dirty="0"/>
          </a:p>
        </p:txBody>
      </p:sp>
      <p:pic>
        <p:nvPicPr>
          <p:cNvPr id="22532" name="Picture 4" descr="Image result for sleeping b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14600"/>
            <a:ext cx="4129716" cy="191635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0" y="2461189"/>
            <a:ext cx="3780408" cy="2246769"/>
          </a:xfrm>
          <a:prstGeom prst="rect">
            <a:avLst/>
          </a:prstGeom>
        </p:spPr>
        <p:txBody>
          <a:bodyPr wrap="square">
            <a:spAutoFit/>
          </a:bodyPr>
          <a:lstStyle/>
          <a:p>
            <a:pPr algn="r">
              <a:spcAft>
                <a:spcPts val="1200"/>
              </a:spcAft>
            </a:pPr>
            <a:r>
              <a:rPr lang="en-US" sz="2800" dirty="0" smtClean="0"/>
              <a:t>When learners designate an environmental stimulus (learning event) as “relevant,” they place a </a:t>
            </a:r>
            <a:r>
              <a:rPr lang="en-US" sz="2800" i="1" dirty="0" smtClean="0"/>
              <a:t>value</a:t>
            </a:r>
            <a:r>
              <a:rPr lang="en-US" sz="2800" dirty="0" smtClean="0"/>
              <a:t> upon it…</a:t>
            </a:r>
          </a:p>
        </p:txBody>
      </p:sp>
      <p:sp>
        <p:nvSpPr>
          <p:cNvPr id="6" name="Rectangle 5"/>
          <p:cNvSpPr/>
          <p:nvPr/>
        </p:nvSpPr>
        <p:spPr>
          <a:xfrm>
            <a:off x="483123" y="5029200"/>
            <a:ext cx="7796754" cy="1384995"/>
          </a:xfrm>
          <a:prstGeom prst="rect">
            <a:avLst/>
          </a:prstGeom>
        </p:spPr>
        <p:txBody>
          <a:bodyPr wrap="square">
            <a:spAutoFit/>
          </a:bodyPr>
          <a:lstStyle/>
          <a:p>
            <a:pPr algn="r">
              <a:spcAft>
                <a:spcPts val="1200"/>
              </a:spcAft>
            </a:pPr>
            <a:r>
              <a:rPr lang="en-US" sz="2800" dirty="0" smtClean="0"/>
              <a:t>Consequently, the event </a:t>
            </a:r>
            <a:r>
              <a:rPr lang="en-US" sz="2800" i="1" dirty="0" smtClean="0"/>
              <a:t>will</a:t>
            </a:r>
            <a:r>
              <a:rPr lang="en-US" sz="2800" dirty="0" smtClean="0"/>
              <a:t> undergo consolidation during a sleep cycle, and it will be remembered later (Wilhelm et al., 2011).</a:t>
            </a:r>
          </a:p>
        </p:txBody>
      </p:sp>
    </p:spTree>
    <p:extLst>
      <p:ext uri="{BB962C8B-B14F-4D97-AF65-F5344CB8AC3E}">
        <p14:creationId xmlns:p14="http://schemas.microsoft.com/office/powerpoint/2010/main" val="179301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066800"/>
            <a:ext cx="8305800" cy="1231106"/>
          </a:xfrm>
          <a:prstGeom prst="rect">
            <a:avLst/>
          </a:prstGeom>
          <a:noFill/>
        </p:spPr>
        <p:txBody>
          <a:bodyPr wrap="square" rtlCol="0">
            <a:spAutoFit/>
          </a:bodyPr>
          <a:lstStyle/>
          <a:p>
            <a:pPr>
              <a:spcAft>
                <a:spcPts val="1200"/>
              </a:spcAft>
            </a:pPr>
            <a:r>
              <a:rPr lang="en-US" sz="3200" b="1" i="1" dirty="0" smtClean="0"/>
              <a:t>Neurology of relevance</a:t>
            </a:r>
            <a:endParaRPr lang="en-US" sz="3200" dirty="0"/>
          </a:p>
          <a:p>
            <a:pPr>
              <a:spcAft>
                <a:spcPts val="1200"/>
              </a:spcAft>
            </a:pPr>
            <a:r>
              <a:rPr lang="en-US" sz="3200" dirty="0" smtClean="0"/>
              <a:t>Consequences of neural plasticity</a:t>
            </a:r>
          </a:p>
        </p:txBody>
      </p:sp>
      <p:sp>
        <p:nvSpPr>
          <p:cNvPr id="18" name="Title 1"/>
          <p:cNvSpPr>
            <a:spLocks noGrp="1"/>
          </p:cNvSpPr>
          <p:nvPr>
            <p:ph type="title"/>
          </p:nvPr>
        </p:nvSpPr>
        <p:spPr>
          <a:xfrm>
            <a:off x="457200" y="0"/>
            <a:ext cx="7620000" cy="1143000"/>
          </a:xfrm>
        </p:spPr>
        <p:txBody>
          <a:bodyPr>
            <a:normAutofit/>
          </a:bodyPr>
          <a:lstStyle/>
          <a:p>
            <a:r>
              <a:rPr lang="en-US" dirty="0" smtClean="0"/>
              <a:t>Keller’s ARCS Model: </a:t>
            </a:r>
            <a:r>
              <a:rPr lang="en-US" i="1" dirty="0" smtClean="0"/>
              <a:t>Relevance</a:t>
            </a:r>
            <a:endParaRPr lang="en-US" i="1" dirty="0"/>
          </a:p>
        </p:txBody>
      </p:sp>
      <p:pic>
        <p:nvPicPr>
          <p:cNvPr id="22532" name="Picture 4" descr="Image result for sleeping b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14600"/>
            <a:ext cx="4129716" cy="191635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0" y="2362200"/>
            <a:ext cx="3780408" cy="3108543"/>
          </a:xfrm>
          <a:prstGeom prst="rect">
            <a:avLst/>
          </a:prstGeom>
        </p:spPr>
        <p:txBody>
          <a:bodyPr wrap="square">
            <a:spAutoFit/>
          </a:bodyPr>
          <a:lstStyle/>
          <a:p>
            <a:pPr algn="r">
              <a:spcAft>
                <a:spcPts val="1200"/>
              </a:spcAft>
            </a:pPr>
            <a:r>
              <a:rPr lang="en-US" sz="2800" dirty="0" smtClean="0"/>
              <a:t>By contrast, when they consider a learning event as “irrelevant,” placing very little </a:t>
            </a:r>
            <a:r>
              <a:rPr lang="en-US" sz="2800" i="1" dirty="0" smtClean="0"/>
              <a:t>value</a:t>
            </a:r>
            <a:r>
              <a:rPr lang="en-US" sz="2800" dirty="0" smtClean="0"/>
              <a:t> on it, the event will not undergo memory consolidation</a:t>
            </a:r>
          </a:p>
        </p:txBody>
      </p:sp>
      <p:sp>
        <p:nvSpPr>
          <p:cNvPr id="6" name="Rectangle 5"/>
          <p:cNvSpPr/>
          <p:nvPr/>
        </p:nvSpPr>
        <p:spPr>
          <a:xfrm>
            <a:off x="197528" y="5562600"/>
            <a:ext cx="8123808" cy="954107"/>
          </a:xfrm>
          <a:prstGeom prst="rect">
            <a:avLst/>
          </a:prstGeom>
        </p:spPr>
        <p:txBody>
          <a:bodyPr wrap="square">
            <a:spAutoFit/>
          </a:bodyPr>
          <a:lstStyle/>
          <a:p>
            <a:pPr algn="r">
              <a:spcAft>
                <a:spcPts val="1200"/>
              </a:spcAft>
            </a:pPr>
            <a:r>
              <a:rPr lang="en-US" sz="2800" dirty="0" smtClean="0"/>
              <a:t>It will be “pruned” from the memory system, and the event will be forgotten (Wilhelm et al., 2011).</a:t>
            </a:r>
          </a:p>
        </p:txBody>
      </p:sp>
    </p:spTree>
    <p:extLst>
      <p:ext uri="{BB962C8B-B14F-4D97-AF65-F5344CB8AC3E}">
        <p14:creationId xmlns:p14="http://schemas.microsoft.com/office/powerpoint/2010/main" val="184806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457200" y="0"/>
            <a:ext cx="7620000" cy="1143000"/>
          </a:xfrm>
        </p:spPr>
        <p:txBody>
          <a:bodyPr>
            <a:normAutofit/>
          </a:bodyPr>
          <a:lstStyle/>
          <a:p>
            <a:r>
              <a:rPr lang="en-US" dirty="0" smtClean="0"/>
              <a:t>Keller’s ARCS Model: </a:t>
            </a:r>
            <a:r>
              <a:rPr lang="en-US" i="1" dirty="0" smtClean="0"/>
              <a:t>Relevance</a:t>
            </a:r>
            <a:endParaRPr lang="en-US" i="1" dirty="0"/>
          </a:p>
        </p:txBody>
      </p:sp>
      <p:pic>
        <p:nvPicPr>
          <p:cNvPr id="1028" name="Picture 4" descr="Plants for a Japanese Garden | The Tree Ce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905000"/>
            <a:ext cx="4480539" cy="336040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28600" y="1462998"/>
            <a:ext cx="3733800" cy="4524315"/>
          </a:xfrm>
          <a:prstGeom prst="rect">
            <a:avLst/>
          </a:prstGeom>
        </p:spPr>
        <p:txBody>
          <a:bodyPr wrap="square">
            <a:spAutoFit/>
          </a:bodyPr>
          <a:lstStyle/>
          <a:p>
            <a:pPr algn="r">
              <a:spcAft>
                <a:spcPts val="1200"/>
              </a:spcAft>
            </a:pPr>
            <a:r>
              <a:rPr lang="en-US" sz="3200" dirty="0" smtClean="0"/>
              <a:t>Pollack and </a:t>
            </a:r>
            <a:r>
              <a:rPr lang="en-US" sz="3200" dirty="0" err="1" smtClean="0"/>
              <a:t>Cabane</a:t>
            </a:r>
            <a:r>
              <a:rPr lang="en-US" sz="3200" dirty="0" smtClean="0"/>
              <a:t> (2016)</a:t>
            </a:r>
            <a:r>
              <a:rPr lang="en-US" sz="3200" dirty="0"/>
              <a:t> </a:t>
            </a:r>
            <a:r>
              <a:rPr lang="en-US" sz="3200" dirty="0" smtClean="0"/>
              <a:t>have likened glial cells as the fastidious gardeners </a:t>
            </a:r>
            <a:r>
              <a:rPr lang="en-US" sz="3200" dirty="0"/>
              <a:t>of your </a:t>
            </a:r>
            <a:r>
              <a:rPr lang="en-US" sz="3200" dirty="0" smtClean="0"/>
              <a:t>brain, acting to speed </a:t>
            </a:r>
            <a:r>
              <a:rPr lang="en-US" sz="3200" dirty="0"/>
              <a:t>up signals between certain </a:t>
            </a:r>
            <a:r>
              <a:rPr lang="en-US" sz="3200" dirty="0" smtClean="0"/>
              <a:t>neurons, and pruning other signals. </a:t>
            </a:r>
          </a:p>
        </p:txBody>
      </p:sp>
    </p:spTree>
    <p:extLst>
      <p:ext uri="{BB962C8B-B14F-4D97-AF65-F5344CB8AC3E}">
        <p14:creationId xmlns:p14="http://schemas.microsoft.com/office/powerpoint/2010/main" val="7583820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457200" y="0"/>
            <a:ext cx="7620000" cy="1143000"/>
          </a:xfrm>
        </p:spPr>
        <p:txBody>
          <a:bodyPr>
            <a:normAutofit/>
          </a:bodyPr>
          <a:lstStyle/>
          <a:p>
            <a:r>
              <a:rPr lang="en-US" dirty="0" smtClean="0"/>
              <a:t>Keller’s ARCS Model: </a:t>
            </a:r>
            <a:r>
              <a:rPr lang="en-US" i="1" dirty="0" smtClean="0"/>
              <a:t>Relevance</a:t>
            </a:r>
            <a:endParaRPr lang="en-US" i="1" dirty="0"/>
          </a:p>
        </p:txBody>
      </p:sp>
      <p:sp>
        <p:nvSpPr>
          <p:cNvPr id="10" name="Rectangle 9"/>
          <p:cNvSpPr/>
          <p:nvPr/>
        </p:nvSpPr>
        <p:spPr>
          <a:xfrm>
            <a:off x="457200" y="2307929"/>
            <a:ext cx="3420751" cy="2554545"/>
          </a:xfrm>
          <a:prstGeom prst="rect">
            <a:avLst/>
          </a:prstGeom>
        </p:spPr>
        <p:txBody>
          <a:bodyPr wrap="square">
            <a:spAutoFit/>
          </a:bodyPr>
          <a:lstStyle/>
          <a:p>
            <a:pPr algn="r">
              <a:spcAft>
                <a:spcPts val="1200"/>
              </a:spcAft>
            </a:pPr>
            <a:r>
              <a:rPr lang="en-US" sz="3200" dirty="0"/>
              <a:t>O</a:t>
            </a:r>
            <a:r>
              <a:rPr lang="en-US" sz="3200" dirty="0" smtClean="0"/>
              <a:t>ther </a:t>
            </a:r>
            <a:r>
              <a:rPr lang="en-US" sz="3200" dirty="0"/>
              <a:t>glial </a:t>
            </a:r>
            <a:r>
              <a:rPr lang="en-US" sz="3200" dirty="0" smtClean="0"/>
              <a:t>cells act as waste </a:t>
            </a:r>
            <a:r>
              <a:rPr lang="en-US" sz="3200" dirty="0"/>
              <a:t>removers, pulling up weeds, killing pests, raking up dead </a:t>
            </a:r>
            <a:r>
              <a:rPr lang="en-US" sz="3200" dirty="0">
                <a:solidFill>
                  <a:srgbClr val="2F2B20"/>
                </a:solidFill>
              </a:rPr>
              <a:t>leaves. </a:t>
            </a:r>
            <a:endParaRPr lang="en-US" sz="3200" dirty="0" smtClean="0"/>
          </a:p>
        </p:txBody>
      </p:sp>
      <p:pic>
        <p:nvPicPr>
          <p:cNvPr id="6" name="Picture 4" descr="Plants for a Japanese Garden | The Tree Ce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905000"/>
            <a:ext cx="4480539" cy="3360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975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457200" y="0"/>
            <a:ext cx="7620000" cy="1143000"/>
          </a:xfrm>
        </p:spPr>
        <p:txBody>
          <a:bodyPr>
            <a:normAutofit/>
          </a:bodyPr>
          <a:lstStyle/>
          <a:p>
            <a:r>
              <a:rPr lang="en-US" dirty="0" smtClean="0"/>
              <a:t>Keller’s ARCS Model: </a:t>
            </a:r>
            <a:r>
              <a:rPr lang="en-US" i="1" dirty="0" smtClean="0"/>
              <a:t>Relevance</a:t>
            </a:r>
            <a:endParaRPr lang="en-US" i="1" dirty="0"/>
          </a:p>
        </p:txBody>
      </p:sp>
      <p:pic>
        <p:nvPicPr>
          <p:cNvPr id="1030" name="Picture 6" descr="To rust and ruin! The forgotten things left to crumble ..."/>
          <p:cNvPicPr>
            <a:picLocks noChangeAspect="1" noChangeArrowheads="1"/>
          </p:cNvPicPr>
          <p:nvPr/>
        </p:nvPicPr>
        <p:blipFill rotWithShape="1">
          <a:blip r:embed="rId2">
            <a:extLst>
              <a:ext uri="{28A0092B-C50C-407E-A947-70E740481C1C}">
                <a14:useLocalDpi xmlns:a14="http://schemas.microsoft.com/office/drawing/2010/main" val="0"/>
              </a:ext>
            </a:extLst>
          </a:blip>
          <a:srcRect l="12442"/>
          <a:stretch/>
        </p:blipFill>
        <p:spPr bwMode="auto">
          <a:xfrm>
            <a:off x="204910" y="2057400"/>
            <a:ext cx="4178440" cy="331279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572000" y="1648287"/>
            <a:ext cx="3886200" cy="5016758"/>
          </a:xfrm>
          <a:prstGeom prst="rect">
            <a:avLst/>
          </a:prstGeom>
        </p:spPr>
        <p:txBody>
          <a:bodyPr wrap="square">
            <a:spAutoFit/>
          </a:bodyPr>
          <a:lstStyle/>
          <a:p>
            <a:pPr>
              <a:spcAft>
                <a:spcPts val="1200"/>
              </a:spcAft>
            </a:pPr>
            <a:r>
              <a:rPr lang="en-US" sz="3200" dirty="0" smtClean="0"/>
              <a:t>“</a:t>
            </a:r>
            <a:r>
              <a:rPr lang="en-US" sz="3200" dirty="0"/>
              <a:t>Thinking with a sleep-deprived brain is like hacking your way through a dense jungle with a machete. Its overgrown, slow going, exhausting</a:t>
            </a:r>
            <a:r>
              <a:rPr lang="en-US" sz="3200" dirty="0" smtClean="0"/>
              <a:t>...”           (Pollack &amp; </a:t>
            </a:r>
            <a:r>
              <a:rPr lang="en-US" sz="3200" dirty="0" err="1" smtClean="0"/>
              <a:t>Cabane</a:t>
            </a:r>
            <a:r>
              <a:rPr lang="en-US" sz="3200" dirty="0" smtClean="0"/>
              <a:t>, 2016).</a:t>
            </a:r>
          </a:p>
        </p:txBody>
      </p:sp>
      <p:pic>
        <p:nvPicPr>
          <p:cNvPr id="6" name="Picture 4" descr="Plants for a Japanese Garden | The Tree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905000"/>
            <a:ext cx="4480539" cy="336040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04800" y="1697859"/>
            <a:ext cx="3666422" cy="4031873"/>
          </a:xfrm>
          <a:prstGeom prst="rect">
            <a:avLst/>
          </a:prstGeom>
        </p:spPr>
        <p:txBody>
          <a:bodyPr wrap="square">
            <a:spAutoFit/>
          </a:bodyPr>
          <a:lstStyle/>
          <a:p>
            <a:pPr algn="r">
              <a:spcAft>
                <a:spcPts val="1200"/>
              </a:spcAft>
            </a:pPr>
            <a:r>
              <a:rPr lang="en-US" sz="3200" dirty="0" smtClean="0"/>
              <a:t>But, when everything is working, after restful sleep (or even naps), the brain is restored, as ordered as a manicured Japanese garden.</a:t>
            </a:r>
          </a:p>
        </p:txBody>
      </p:sp>
    </p:spTree>
    <p:extLst>
      <p:ext uri="{BB962C8B-B14F-4D97-AF65-F5344CB8AC3E}">
        <p14:creationId xmlns:p14="http://schemas.microsoft.com/office/powerpoint/2010/main" val="207026366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1030"/>
                                        </p:tgtEl>
                                        <p:attrNameLst>
                                          <p:attrName>style.visibility</p:attrName>
                                        </p:attrNameLst>
                                      </p:cBhvr>
                                      <p:to>
                                        <p:strVal val="visible"/>
                                      </p:to>
                                    </p:set>
                                    <p:anim calcmode="lin" valueType="num">
                                      <p:cBhvr>
                                        <p:cTn id="12" dur="1000" fill="hold"/>
                                        <p:tgtEl>
                                          <p:spTgt spid="1030"/>
                                        </p:tgtEl>
                                        <p:attrNameLst>
                                          <p:attrName>ppt_w</p:attrName>
                                        </p:attrNameLst>
                                      </p:cBhvr>
                                      <p:tavLst>
                                        <p:tav tm="0">
                                          <p:val>
                                            <p:fltVal val="0"/>
                                          </p:val>
                                        </p:tav>
                                        <p:tav tm="100000">
                                          <p:val>
                                            <p:strVal val="#ppt_w"/>
                                          </p:val>
                                        </p:tav>
                                      </p:tavLst>
                                    </p:anim>
                                    <p:anim calcmode="lin" valueType="num">
                                      <p:cBhvr>
                                        <p:cTn id="13" dur="1000" fill="hold"/>
                                        <p:tgtEl>
                                          <p:spTgt spid="1030"/>
                                        </p:tgtEl>
                                        <p:attrNameLst>
                                          <p:attrName>ppt_h</p:attrName>
                                        </p:attrNameLst>
                                      </p:cBhvr>
                                      <p:tavLst>
                                        <p:tav tm="0">
                                          <p:val>
                                            <p:fltVal val="0"/>
                                          </p:val>
                                        </p:tav>
                                        <p:tav tm="100000">
                                          <p:val>
                                            <p:strVal val="#ppt_h"/>
                                          </p:val>
                                        </p:tav>
                                      </p:tavLst>
                                    </p:anim>
                                    <p:animEffect transition="in" filter="fade">
                                      <p:cBhvr>
                                        <p:cTn id="14" dur="1000"/>
                                        <p:tgtEl>
                                          <p:spTgt spid="103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nodeType="clickEffect">
                                  <p:stCondLst>
                                    <p:cond delay="0"/>
                                  </p:stCondLst>
                                  <p:childTnLst>
                                    <p:anim calcmode="lin" valueType="num">
                                      <p:cBhvr>
                                        <p:cTn id="18" dur="500"/>
                                        <p:tgtEl>
                                          <p:spTgt spid="1030"/>
                                        </p:tgtEl>
                                        <p:attrNameLst>
                                          <p:attrName>ppt_w</p:attrName>
                                        </p:attrNameLst>
                                      </p:cBhvr>
                                      <p:tavLst>
                                        <p:tav tm="0">
                                          <p:val>
                                            <p:strVal val="ppt_w"/>
                                          </p:val>
                                        </p:tav>
                                        <p:tav tm="100000">
                                          <p:val>
                                            <p:fltVal val="0"/>
                                          </p:val>
                                        </p:tav>
                                      </p:tavLst>
                                    </p:anim>
                                    <p:anim calcmode="lin" valueType="num">
                                      <p:cBhvr>
                                        <p:cTn id="19" dur="500"/>
                                        <p:tgtEl>
                                          <p:spTgt spid="1030"/>
                                        </p:tgtEl>
                                        <p:attrNameLst>
                                          <p:attrName>ppt_h</p:attrName>
                                        </p:attrNameLst>
                                      </p:cBhvr>
                                      <p:tavLst>
                                        <p:tav tm="0">
                                          <p:val>
                                            <p:strVal val="ppt_h"/>
                                          </p:val>
                                        </p:tav>
                                        <p:tav tm="100000">
                                          <p:val>
                                            <p:fltVal val="0"/>
                                          </p:val>
                                        </p:tav>
                                      </p:tavLst>
                                    </p:anim>
                                    <p:animEffect transition="out" filter="fade">
                                      <p:cBhvr>
                                        <p:cTn id="20" dur="500"/>
                                        <p:tgtEl>
                                          <p:spTgt spid="1030"/>
                                        </p:tgtEl>
                                      </p:cBhvr>
                                    </p:animEffect>
                                    <p:set>
                                      <p:cBhvr>
                                        <p:cTn id="21" dur="1" fill="hold">
                                          <p:stCondLst>
                                            <p:cond delay="499"/>
                                          </p:stCondLst>
                                        </p:cTn>
                                        <p:tgtEl>
                                          <p:spTgt spid="1030"/>
                                        </p:tgtEl>
                                        <p:attrNameLst>
                                          <p:attrName>style.visibility</p:attrName>
                                        </p:attrNameLst>
                                      </p:cBhvr>
                                      <p:to>
                                        <p:strVal val="hidden"/>
                                      </p:to>
                                    </p:set>
                                  </p:childTnLst>
                                </p:cTn>
                              </p:par>
                              <p:par>
                                <p:cTn id="22" presetID="53" presetClass="entr" presetSubtype="16"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par>
                                <p:cTn id="27" presetID="53" presetClass="exit" presetSubtype="32" fill="hold" grpId="1" nodeType="withEffect">
                                  <p:stCondLst>
                                    <p:cond delay="0"/>
                                  </p:stCondLst>
                                  <p:childTnLst>
                                    <p:anim calcmode="lin" valueType="num">
                                      <p:cBhvr>
                                        <p:cTn id="28" dur="500"/>
                                        <p:tgtEl>
                                          <p:spTgt spid="7"/>
                                        </p:tgtEl>
                                        <p:attrNameLst>
                                          <p:attrName>ppt_w</p:attrName>
                                        </p:attrNameLst>
                                      </p:cBhvr>
                                      <p:tavLst>
                                        <p:tav tm="0">
                                          <p:val>
                                            <p:strVal val="ppt_w"/>
                                          </p:val>
                                        </p:tav>
                                        <p:tav tm="100000">
                                          <p:val>
                                            <p:fltVal val="0"/>
                                          </p:val>
                                        </p:tav>
                                      </p:tavLst>
                                    </p:anim>
                                    <p:anim calcmode="lin" valueType="num">
                                      <p:cBhvr>
                                        <p:cTn id="29" dur="500"/>
                                        <p:tgtEl>
                                          <p:spTgt spid="7"/>
                                        </p:tgtEl>
                                        <p:attrNameLst>
                                          <p:attrName>ppt_h</p:attrName>
                                        </p:attrNameLst>
                                      </p:cBhvr>
                                      <p:tavLst>
                                        <p:tav tm="0">
                                          <p:val>
                                            <p:strVal val="ppt_h"/>
                                          </p:val>
                                        </p:tav>
                                        <p:tav tm="100000">
                                          <p:val>
                                            <p:fltVal val="0"/>
                                          </p:val>
                                        </p:tav>
                                      </p:tavLst>
                                    </p:anim>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par>
                                <p:cTn id="32" presetID="42" presetClass="entr" presetSubtype="0" fill="hold" nodeType="with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Effect transition="in" filter="fade">
                                      <p:cBhvr>
                                        <p:cTn id="34" dur="1000"/>
                                        <p:tgtEl>
                                          <p:spTgt spid="9">
                                            <p:txEl>
                                              <p:pRg st="0" end="0"/>
                                            </p:txEl>
                                          </p:spTgt>
                                        </p:tgtEl>
                                      </p:cBhvr>
                                    </p:animEffect>
                                    <p:anim calcmode="lin" valueType="num">
                                      <p:cBhvr>
                                        <p:cTn id="3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457200" y="0"/>
            <a:ext cx="7620000" cy="1143000"/>
          </a:xfrm>
        </p:spPr>
        <p:txBody>
          <a:bodyPr>
            <a:normAutofit/>
          </a:bodyPr>
          <a:lstStyle/>
          <a:p>
            <a:r>
              <a:rPr lang="en-US" dirty="0" smtClean="0"/>
              <a:t>Keller’s ARCS Model: </a:t>
            </a:r>
            <a:r>
              <a:rPr lang="en-US" i="1" dirty="0" smtClean="0"/>
              <a:t>Relevance</a:t>
            </a:r>
            <a:endParaRPr lang="en-US" i="1"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1087490"/>
            <a:ext cx="7972425" cy="5103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65435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066800"/>
            <a:ext cx="8153400" cy="2215991"/>
          </a:xfrm>
          <a:prstGeom prst="rect">
            <a:avLst/>
          </a:prstGeom>
          <a:noFill/>
        </p:spPr>
        <p:txBody>
          <a:bodyPr wrap="square" rtlCol="0">
            <a:spAutoFit/>
          </a:bodyPr>
          <a:lstStyle/>
          <a:p>
            <a:pPr>
              <a:spcAft>
                <a:spcPts val="1200"/>
              </a:spcAft>
            </a:pPr>
            <a:r>
              <a:rPr lang="en-US" sz="3200" b="1" dirty="0" smtClean="0"/>
              <a:t>Present worth</a:t>
            </a:r>
            <a:r>
              <a:rPr lang="en-US" sz="3200" dirty="0" smtClean="0"/>
              <a:t> – emphasize what the subject matter can do for the student </a:t>
            </a:r>
            <a:r>
              <a:rPr lang="en-US" sz="3200" i="1" dirty="0" smtClean="0"/>
              <a:t>today</a:t>
            </a:r>
            <a:r>
              <a:rPr lang="en-US" sz="3200" dirty="0" smtClean="0"/>
              <a:t>.</a:t>
            </a:r>
          </a:p>
          <a:p>
            <a:pPr>
              <a:spcAft>
                <a:spcPts val="1200"/>
              </a:spcAft>
            </a:pPr>
            <a:r>
              <a:rPr lang="en-US" sz="3200" b="1" dirty="0" smtClean="0"/>
              <a:t>Future worth </a:t>
            </a:r>
            <a:r>
              <a:rPr lang="en-US" sz="3200" dirty="0" smtClean="0"/>
              <a:t>– explain what the subject matter will do for them in the </a:t>
            </a:r>
            <a:r>
              <a:rPr lang="en-US" sz="3200" i="1" dirty="0" smtClean="0"/>
              <a:t>future</a:t>
            </a:r>
            <a:r>
              <a:rPr lang="en-US" sz="3200" dirty="0" smtClean="0"/>
              <a:t>.</a:t>
            </a:r>
            <a:endParaRPr lang="en-US" sz="3200" dirty="0"/>
          </a:p>
        </p:txBody>
      </p:sp>
      <p:sp>
        <p:nvSpPr>
          <p:cNvPr id="18" name="Title 1"/>
          <p:cNvSpPr>
            <a:spLocks noGrp="1"/>
          </p:cNvSpPr>
          <p:nvPr>
            <p:ph type="title"/>
          </p:nvPr>
        </p:nvSpPr>
        <p:spPr>
          <a:xfrm>
            <a:off x="457200" y="0"/>
            <a:ext cx="7620000" cy="1143000"/>
          </a:xfrm>
        </p:spPr>
        <p:txBody>
          <a:bodyPr>
            <a:normAutofit/>
          </a:bodyPr>
          <a:lstStyle/>
          <a:p>
            <a:r>
              <a:rPr lang="en-US" dirty="0" smtClean="0"/>
              <a:t>Keller’s ARCS Model: </a:t>
            </a:r>
            <a:r>
              <a:rPr lang="en-US" i="1" dirty="0" smtClean="0"/>
              <a:t>Relevance</a:t>
            </a:r>
            <a:endParaRPr lang="en-US" i="1" dirty="0"/>
          </a:p>
        </p:txBody>
      </p:sp>
      <p:pic>
        <p:nvPicPr>
          <p:cNvPr id="23554" name="Picture 2" descr="https://proxy.duckduckgo.com/iu/?u=https%3A%2F%2Ftse3.mm.bing.net%2Fth%3Fid%3DOIP.aJxrmlMyEUuziChj8FnMjgHaE7%26pid%3DApi&amp;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631" y="3649470"/>
            <a:ext cx="4343400" cy="28864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73227" y="3628007"/>
            <a:ext cx="3657600" cy="2062103"/>
          </a:xfrm>
          <a:prstGeom prst="rect">
            <a:avLst/>
          </a:prstGeom>
          <a:noFill/>
        </p:spPr>
        <p:txBody>
          <a:bodyPr wrap="square" rtlCol="0">
            <a:spAutoFit/>
          </a:bodyPr>
          <a:lstStyle/>
          <a:p>
            <a:pPr>
              <a:spcAft>
                <a:spcPts val="1200"/>
              </a:spcAft>
            </a:pPr>
            <a:r>
              <a:rPr lang="en-US" sz="3200" b="1" dirty="0" smtClean="0"/>
              <a:t>Familiarity</a:t>
            </a:r>
            <a:r>
              <a:rPr lang="en-US" sz="3200" dirty="0" smtClean="0"/>
              <a:t> – tie the instruction to the learner’s experience – outside the class.</a:t>
            </a:r>
            <a:endParaRPr lang="en-US" sz="3200" dirty="0"/>
          </a:p>
        </p:txBody>
      </p:sp>
    </p:spTree>
    <p:extLst>
      <p:ext uri="{BB962C8B-B14F-4D97-AF65-F5344CB8AC3E}">
        <p14:creationId xmlns:p14="http://schemas.microsoft.com/office/powerpoint/2010/main" val="318857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3554"/>
                                        </p:tgtEl>
                                        <p:attrNameLst>
                                          <p:attrName>style.visibility</p:attrName>
                                        </p:attrNameLst>
                                      </p:cBhvr>
                                      <p:to>
                                        <p:strVal val="visible"/>
                                      </p:to>
                                    </p:set>
                                    <p:anim calcmode="lin" valueType="num">
                                      <p:cBhvr>
                                        <p:cTn id="12" dur="1000" fill="hold"/>
                                        <p:tgtEl>
                                          <p:spTgt spid="23554"/>
                                        </p:tgtEl>
                                        <p:attrNameLst>
                                          <p:attrName>ppt_w</p:attrName>
                                        </p:attrNameLst>
                                      </p:cBhvr>
                                      <p:tavLst>
                                        <p:tav tm="0">
                                          <p:val>
                                            <p:fltVal val="0"/>
                                          </p:val>
                                        </p:tav>
                                        <p:tav tm="100000">
                                          <p:val>
                                            <p:strVal val="#ppt_w"/>
                                          </p:val>
                                        </p:tav>
                                      </p:tavLst>
                                    </p:anim>
                                    <p:anim calcmode="lin" valueType="num">
                                      <p:cBhvr>
                                        <p:cTn id="13" dur="1000" fill="hold"/>
                                        <p:tgtEl>
                                          <p:spTgt spid="23554"/>
                                        </p:tgtEl>
                                        <p:attrNameLst>
                                          <p:attrName>ppt_h</p:attrName>
                                        </p:attrNameLst>
                                      </p:cBhvr>
                                      <p:tavLst>
                                        <p:tav tm="0">
                                          <p:val>
                                            <p:fltVal val="0"/>
                                          </p:val>
                                        </p:tav>
                                        <p:tav tm="100000">
                                          <p:val>
                                            <p:strVal val="#ppt_h"/>
                                          </p:val>
                                        </p:tav>
                                      </p:tavLst>
                                    </p:anim>
                                    <p:animEffect transition="in" filter="fade">
                                      <p:cBhvr>
                                        <p:cTn id="14" dur="1000"/>
                                        <p:tgtEl>
                                          <p:spTgt spid="2355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1000"/>
                                        <p:tgtEl>
                                          <p:spTgt spid="6">
                                            <p:txEl>
                                              <p:pRg st="0" end="0"/>
                                            </p:txEl>
                                          </p:spTgt>
                                        </p:tgtEl>
                                      </p:cBhvr>
                                    </p:animEffect>
                                    <p:anim calcmode="lin" valueType="num">
                                      <p:cBhvr>
                                        <p:cTn id="2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457200" y="0"/>
            <a:ext cx="7620000" cy="1143000"/>
          </a:xfrm>
        </p:spPr>
        <p:txBody>
          <a:bodyPr>
            <a:normAutofit/>
          </a:bodyPr>
          <a:lstStyle/>
          <a:p>
            <a:r>
              <a:rPr lang="en-US" dirty="0" smtClean="0"/>
              <a:t>Keller’s ARCS Model: </a:t>
            </a:r>
            <a:r>
              <a:rPr lang="en-US" i="1" dirty="0" smtClean="0"/>
              <a:t>Relevance</a:t>
            </a:r>
            <a:endParaRPr lang="en-US" i="1" dirty="0"/>
          </a:p>
        </p:txBody>
      </p:sp>
      <p:sp>
        <p:nvSpPr>
          <p:cNvPr id="6" name="TextBox 5"/>
          <p:cNvSpPr txBox="1"/>
          <p:nvPr/>
        </p:nvSpPr>
        <p:spPr>
          <a:xfrm>
            <a:off x="253014" y="1066800"/>
            <a:ext cx="7872274" cy="1569660"/>
          </a:xfrm>
          <a:prstGeom prst="rect">
            <a:avLst/>
          </a:prstGeom>
          <a:noFill/>
        </p:spPr>
        <p:txBody>
          <a:bodyPr wrap="square" rtlCol="0">
            <a:spAutoFit/>
          </a:bodyPr>
          <a:lstStyle/>
          <a:p>
            <a:pPr algn="ctr">
              <a:spcAft>
                <a:spcPts val="1200"/>
              </a:spcAft>
            </a:pPr>
            <a:r>
              <a:rPr lang="en-US" sz="3200" b="1" dirty="0" smtClean="0"/>
              <a:t>Question</a:t>
            </a:r>
            <a:r>
              <a:rPr lang="en-US" sz="3200" dirty="0" smtClean="0"/>
              <a:t>: What can you say to a chemistry student learning quantum mechanics with no plans for a technical program in college?</a:t>
            </a:r>
            <a:endParaRPr lang="en-US" sz="3200" dirty="0"/>
          </a:p>
        </p:txBody>
      </p:sp>
      <p:pic>
        <p:nvPicPr>
          <p:cNvPr id="23556" name="Picture 4" descr="What Are Valence Electrons? How To Find The Number of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3048000"/>
            <a:ext cx="3581400" cy="3085044"/>
          </a:xfrm>
          <a:prstGeom prst="rect">
            <a:avLst/>
          </a:prstGeom>
          <a:noFill/>
          <a:extLst>
            <a:ext uri="{909E8E84-426E-40DD-AFC4-6F175D3DCCD1}">
              <a14:hiddenFill xmlns:a14="http://schemas.microsoft.com/office/drawing/2010/main">
                <a:solidFill>
                  <a:srgbClr val="FFFFFF"/>
                </a:solidFill>
              </a14:hiddenFill>
            </a:ext>
          </a:extLst>
        </p:spPr>
      </p:pic>
      <p:pic>
        <p:nvPicPr>
          <p:cNvPr id="23560" name="Picture 8" descr="Image result for screaming student girl"/>
          <p:cNvPicPr>
            <a:picLocks noChangeAspect="1" noChangeArrowheads="1"/>
          </p:cNvPicPr>
          <p:nvPr/>
        </p:nvPicPr>
        <p:blipFill rotWithShape="1">
          <a:blip r:embed="rId3">
            <a:extLst>
              <a:ext uri="{28A0092B-C50C-407E-A947-70E740481C1C}">
                <a14:useLocalDpi xmlns:a14="http://schemas.microsoft.com/office/drawing/2010/main" val="0"/>
              </a:ext>
            </a:extLst>
          </a:blip>
          <a:srcRect l="20207" r="20085"/>
          <a:stretch/>
        </p:blipFill>
        <p:spPr bwMode="auto">
          <a:xfrm flipH="1">
            <a:off x="228600" y="2775311"/>
            <a:ext cx="3836633" cy="3630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21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3556"/>
                                        </p:tgtEl>
                                        <p:attrNameLst>
                                          <p:attrName>style.visibility</p:attrName>
                                        </p:attrNameLst>
                                      </p:cBhvr>
                                      <p:to>
                                        <p:strVal val="visible"/>
                                      </p:to>
                                    </p:set>
                                    <p:anim calcmode="lin" valueType="num">
                                      <p:cBhvr>
                                        <p:cTn id="12" dur="1000" fill="hold"/>
                                        <p:tgtEl>
                                          <p:spTgt spid="23556"/>
                                        </p:tgtEl>
                                        <p:attrNameLst>
                                          <p:attrName>ppt_w</p:attrName>
                                        </p:attrNameLst>
                                      </p:cBhvr>
                                      <p:tavLst>
                                        <p:tav tm="0">
                                          <p:val>
                                            <p:fltVal val="0"/>
                                          </p:val>
                                        </p:tav>
                                        <p:tav tm="100000">
                                          <p:val>
                                            <p:strVal val="#ppt_w"/>
                                          </p:val>
                                        </p:tav>
                                      </p:tavLst>
                                    </p:anim>
                                    <p:anim calcmode="lin" valueType="num">
                                      <p:cBhvr>
                                        <p:cTn id="13" dur="1000" fill="hold"/>
                                        <p:tgtEl>
                                          <p:spTgt spid="23556"/>
                                        </p:tgtEl>
                                        <p:attrNameLst>
                                          <p:attrName>ppt_h</p:attrName>
                                        </p:attrNameLst>
                                      </p:cBhvr>
                                      <p:tavLst>
                                        <p:tav tm="0">
                                          <p:val>
                                            <p:fltVal val="0"/>
                                          </p:val>
                                        </p:tav>
                                        <p:tav tm="100000">
                                          <p:val>
                                            <p:strVal val="#ppt_h"/>
                                          </p:val>
                                        </p:tav>
                                      </p:tavLst>
                                    </p:anim>
                                    <p:animEffect transition="in" filter="fade">
                                      <p:cBhvr>
                                        <p:cTn id="14" dur="1000"/>
                                        <p:tgtEl>
                                          <p:spTgt spid="23556"/>
                                        </p:tgtEl>
                                      </p:cBhvr>
                                    </p:animEffect>
                                  </p:childTnLst>
                                </p:cTn>
                              </p:par>
                              <p:par>
                                <p:cTn id="15" presetID="53" presetClass="entr" presetSubtype="16" fill="hold" nodeType="withEffect">
                                  <p:stCondLst>
                                    <p:cond delay="0"/>
                                  </p:stCondLst>
                                  <p:childTnLst>
                                    <p:set>
                                      <p:cBhvr>
                                        <p:cTn id="16" dur="1" fill="hold">
                                          <p:stCondLst>
                                            <p:cond delay="0"/>
                                          </p:stCondLst>
                                        </p:cTn>
                                        <p:tgtEl>
                                          <p:spTgt spid="23560"/>
                                        </p:tgtEl>
                                        <p:attrNameLst>
                                          <p:attrName>style.visibility</p:attrName>
                                        </p:attrNameLst>
                                      </p:cBhvr>
                                      <p:to>
                                        <p:strVal val="visible"/>
                                      </p:to>
                                    </p:set>
                                    <p:anim calcmode="lin" valueType="num">
                                      <p:cBhvr>
                                        <p:cTn id="17" dur="1000" fill="hold"/>
                                        <p:tgtEl>
                                          <p:spTgt spid="23560"/>
                                        </p:tgtEl>
                                        <p:attrNameLst>
                                          <p:attrName>ppt_w</p:attrName>
                                        </p:attrNameLst>
                                      </p:cBhvr>
                                      <p:tavLst>
                                        <p:tav tm="0">
                                          <p:val>
                                            <p:fltVal val="0"/>
                                          </p:val>
                                        </p:tav>
                                        <p:tav tm="100000">
                                          <p:val>
                                            <p:strVal val="#ppt_w"/>
                                          </p:val>
                                        </p:tav>
                                      </p:tavLst>
                                    </p:anim>
                                    <p:anim calcmode="lin" valueType="num">
                                      <p:cBhvr>
                                        <p:cTn id="18" dur="1000" fill="hold"/>
                                        <p:tgtEl>
                                          <p:spTgt spid="23560"/>
                                        </p:tgtEl>
                                        <p:attrNameLst>
                                          <p:attrName>ppt_h</p:attrName>
                                        </p:attrNameLst>
                                      </p:cBhvr>
                                      <p:tavLst>
                                        <p:tav tm="0">
                                          <p:val>
                                            <p:fltVal val="0"/>
                                          </p:val>
                                        </p:tav>
                                        <p:tav tm="100000">
                                          <p:val>
                                            <p:strVal val="#ppt_h"/>
                                          </p:val>
                                        </p:tav>
                                      </p:tavLst>
                                    </p:anim>
                                    <p:animEffect transition="in" filter="fade">
                                      <p:cBhvr>
                                        <p:cTn id="19" dur="1000"/>
                                        <p:tgtEl>
                                          <p:spTgt spid="23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066800"/>
            <a:ext cx="8153400" cy="4524315"/>
          </a:xfrm>
          <a:prstGeom prst="rect">
            <a:avLst/>
          </a:prstGeom>
          <a:noFill/>
        </p:spPr>
        <p:txBody>
          <a:bodyPr wrap="square" rtlCol="0">
            <a:spAutoFit/>
          </a:bodyPr>
          <a:lstStyle/>
          <a:p>
            <a:r>
              <a:rPr lang="en-US" sz="3200" dirty="0" smtClean="0"/>
              <a:t>At times the course content itself does not have much relevance to learners, but all is not lost – students will not necessarily scream or snore…</a:t>
            </a:r>
          </a:p>
          <a:p>
            <a:endParaRPr lang="en-US" sz="3200" dirty="0" smtClean="0"/>
          </a:p>
          <a:p>
            <a:endParaRPr lang="en-US" sz="3200" dirty="0" smtClean="0"/>
          </a:p>
          <a:p>
            <a:endParaRPr lang="en-US" sz="3200" dirty="0" smtClean="0"/>
          </a:p>
          <a:p>
            <a:endParaRPr lang="en-US" sz="3200" dirty="0"/>
          </a:p>
          <a:p>
            <a:endParaRPr lang="en-US" sz="3200" dirty="0" smtClean="0"/>
          </a:p>
          <a:p>
            <a:endParaRPr lang="en-US" sz="3200" dirty="0" smtClean="0"/>
          </a:p>
        </p:txBody>
      </p:sp>
      <p:sp>
        <p:nvSpPr>
          <p:cNvPr id="18" name="Title 1"/>
          <p:cNvSpPr>
            <a:spLocks noGrp="1"/>
          </p:cNvSpPr>
          <p:nvPr>
            <p:ph type="title"/>
          </p:nvPr>
        </p:nvSpPr>
        <p:spPr>
          <a:xfrm>
            <a:off x="457200" y="0"/>
            <a:ext cx="7620000" cy="1143000"/>
          </a:xfrm>
        </p:spPr>
        <p:txBody>
          <a:bodyPr>
            <a:normAutofit/>
          </a:bodyPr>
          <a:lstStyle/>
          <a:p>
            <a:r>
              <a:rPr lang="en-US" dirty="0" smtClean="0"/>
              <a:t>Keller’s ARCS Model: </a:t>
            </a:r>
            <a:r>
              <a:rPr lang="en-US" i="1" dirty="0" smtClean="0"/>
              <a:t>Relevance</a:t>
            </a:r>
            <a:endParaRPr lang="en-US" i="1" dirty="0"/>
          </a:p>
        </p:txBody>
      </p:sp>
      <p:pic>
        <p:nvPicPr>
          <p:cNvPr id="18434" name="Picture 2" descr="Image result for bored stud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5233" y="2775311"/>
            <a:ext cx="4218819" cy="22538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Image result for screaming student girl"/>
          <p:cNvPicPr>
            <a:picLocks noChangeAspect="1" noChangeArrowheads="1"/>
          </p:cNvPicPr>
          <p:nvPr/>
        </p:nvPicPr>
        <p:blipFill rotWithShape="1">
          <a:blip r:embed="rId3">
            <a:extLst>
              <a:ext uri="{28A0092B-C50C-407E-A947-70E740481C1C}">
                <a14:useLocalDpi xmlns:a14="http://schemas.microsoft.com/office/drawing/2010/main" val="0"/>
              </a:ext>
            </a:extLst>
          </a:blip>
          <a:srcRect l="20207" r="20085"/>
          <a:stretch/>
        </p:blipFill>
        <p:spPr bwMode="auto">
          <a:xfrm flipH="1">
            <a:off x="228600" y="2775311"/>
            <a:ext cx="3836633" cy="36304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62769" y="5039869"/>
            <a:ext cx="4495431" cy="830997"/>
          </a:xfrm>
          <a:prstGeom prst="rect">
            <a:avLst/>
          </a:prstGeom>
        </p:spPr>
        <p:txBody>
          <a:bodyPr wrap="square">
            <a:spAutoFit/>
          </a:bodyPr>
          <a:lstStyle/>
          <a:p>
            <a:pPr algn="ctr"/>
            <a:r>
              <a:rPr lang="en-US" sz="2400" dirty="0" smtClean="0"/>
              <a:t>You can keep the course relevant by satisfying </a:t>
            </a:r>
            <a:r>
              <a:rPr lang="en-US" sz="2400" i="1" dirty="0" smtClean="0"/>
              <a:t>other</a:t>
            </a:r>
            <a:r>
              <a:rPr lang="en-US" sz="2400" dirty="0" smtClean="0"/>
              <a:t> learner needs.</a:t>
            </a:r>
            <a:endParaRPr lang="en-US" sz="2400" dirty="0"/>
          </a:p>
        </p:txBody>
      </p:sp>
    </p:spTree>
    <p:extLst>
      <p:ext uri="{BB962C8B-B14F-4D97-AF65-F5344CB8AC3E}">
        <p14:creationId xmlns:p14="http://schemas.microsoft.com/office/powerpoint/2010/main" val="225352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26" presetClass="emph" presetSubtype="0" fill="hold" nodeType="withEffect">
                                  <p:stCondLst>
                                    <p:cond delay="1250"/>
                                  </p:stCondLst>
                                  <p:childTnLst>
                                    <p:animEffect transition="out" filter="fade">
                                      <p:cBhvr>
                                        <p:cTn id="11" dur="2000" tmFilter="0, 0; .2, .5; .8, .5; 1, 0"/>
                                        <p:tgtEl>
                                          <p:spTgt spid="18434"/>
                                        </p:tgtEl>
                                      </p:cBhvr>
                                    </p:animEffect>
                                    <p:animScale>
                                      <p:cBhvr>
                                        <p:cTn id="12" dur="1000" autoRev="1" fill="hold"/>
                                        <p:tgtEl>
                                          <p:spTgt spid="18434"/>
                                        </p:tgtEl>
                                      </p:cBhvr>
                                      <p:by x="105000" y="105000"/>
                                    </p:animScale>
                                  </p:childTnLst>
                                </p:cTn>
                              </p:par>
                              <p:par>
                                <p:cTn id="13" presetID="26" presetClass="emph" presetSubtype="0" fill="hold" nodeType="withEffect">
                                  <p:stCondLst>
                                    <p:cond delay="750"/>
                                  </p:stCondLst>
                                  <p:childTnLst>
                                    <p:animEffect transition="out" filter="fade">
                                      <p:cBhvr>
                                        <p:cTn id="14" dur="2000" tmFilter="0, 0; .2, .5; .8, .5; 1, 0"/>
                                        <p:tgtEl>
                                          <p:spTgt spid="5"/>
                                        </p:tgtEl>
                                      </p:cBhvr>
                                    </p:animEffect>
                                    <p:animScale>
                                      <p:cBhvr>
                                        <p:cTn id="15" dur="1000" autoRev="1" fill="hold"/>
                                        <p:tgtEl>
                                          <p:spTgt spid="5"/>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762000"/>
            <a:ext cx="7389180" cy="5016758"/>
          </a:xfrm>
          <a:prstGeom prst="rect">
            <a:avLst/>
          </a:prstGeom>
          <a:noFill/>
        </p:spPr>
        <p:txBody>
          <a:bodyPr wrap="square" rtlCol="0">
            <a:spAutoFit/>
          </a:bodyPr>
          <a:lstStyle/>
          <a:p>
            <a:pPr algn="r"/>
            <a:r>
              <a:rPr lang="en-US" sz="6000" dirty="0" smtClean="0"/>
              <a:t>Why motivational design?</a:t>
            </a:r>
          </a:p>
          <a:p>
            <a:endParaRPr lang="en-US" sz="4000" dirty="0" smtClean="0"/>
          </a:p>
          <a:p>
            <a:pPr algn="r"/>
            <a:r>
              <a:rPr lang="en-US" sz="4000" dirty="0" smtClean="0"/>
              <a:t>“Motivation is an internal impulse that brings us to complete an action. Without motivation – there is no action,” (</a:t>
            </a:r>
            <a:r>
              <a:rPr lang="en-US" sz="4000" dirty="0" err="1" smtClean="0"/>
              <a:t>Cerdan</a:t>
            </a:r>
            <a:r>
              <a:rPr lang="en-US" sz="4000" dirty="0" smtClean="0"/>
              <a:t>, 2017).</a:t>
            </a:r>
          </a:p>
        </p:txBody>
      </p:sp>
    </p:spTree>
    <p:extLst>
      <p:ext uri="{BB962C8B-B14F-4D97-AF65-F5344CB8AC3E}">
        <p14:creationId xmlns:p14="http://schemas.microsoft.com/office/powerpoint/2010/main" val="3353649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911519"/>
            <a:ext cx="7620000" cy="1569660"/>
          </a:xfrm>
          <a:prstGeom prst="rect">
            <a:avLst/>
          </a:prstGeom>
          <a:noFill/>
        </p:spPr>
        <p:txBody>
          <a:bodyPr wrap="square" rtlCol="0">
            <a:spAutoFit/>
          </a:bodyPr>
          <a:lstStyle/>
          <a:p>
            <a:pPr>
              <a:spcAft>
                <a:spcPts val="1200"/>
              </a:spcAft>
            </a:pPr>
            <a:r>
              <a:rPr lang="en-US" sz="3200" dirty="0" smtClean="0"/>
              <a:t>David McClelland and colleagues identified </a:t>
            </a:r>
            <a:r>
              <a:rPr lang="en-US" sz="3200" i="1" dirty="0" smtClean="0"/>
              <a:t>other</a:t>
            </a:r>
            <a:r>
              <a:rPr lang="en-US" sz="3200" dirty="0" smtClean="0"/>
              <a:t> factors which contribute to course relevance and learner motivation: </a:t>
            </a:r>
          </a:p>
        </p:txBody>
      </p:sp>
      <p:sp>
        <p:nvSpPr>
          <p:cNvPr id="18" name="Title 1"/>
          <p:cNvSpPr>
            <a:spLocks noGrp="1"/>
          </p:cNvSpPr>
          <p:nvPr>
            <p:ph type="title"/>
          </p:nvPr>
        </p:nvSpPr>
        <p:spPr>
          <a:xfrm>
            <a:off x="457200" y="0"/>
            <a:ext cx="7620000" cy="1143000"/>
          </a:xfrm>
        </p:spPr>
        <p:txBody>
          <a:bodyPr>
            <a:normAutofit/>
          </a:bodyPr>
          <a:lstStyle/>
          <a:p>
            <a:r>
              <a:rPr lang="en-US" dirty="0" smtClean="0"/>
              <a:t>Keller’s ARCS Model: </a:t>
            </a:r>
            <a:r>
              <a:rPr lang="en-US" i="1" dirty="0" smtClean="0"/>
              <a:t>Relevance</a:t>
            </a:r>
            <a:endParaRPr lang="en-US" i="1" dirty="0"/>
          </a:p>
        </p:txBody>
      </p:sp>
      <p:pic>
        <p:nvPicPr>
          <p:cNvPr id="18436" name="Picture 4" descr="David Clarence McClelland | Harvard Gazet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6162" y="2819400"/>
            <a:ext cx="1856752" cy="29268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600" y="2487275"/>
            <a:ext cx="6629400" cy="3847207"/>
          </a:xfrm>
          <a:prstGeom prst="rect">
            <a:avLst/>
          </a:prstGeom>
          <a:noFill/>
        </p:spPr>
        <p:txBody>
          <a:bodyPr wrap="square" rtlCol="0">
            <a:spAutoFit/>
          </a:bodyPr>
          <a:lstStyle/>
          <a:p>
            <a:pPr marL="514350" indent="-514350">
              <a:spcAft>
                <a:spcPts val="1200"/>
              </a:spcAft>
              <a:buFont typeface="+mj-lt"/>
              <a:buAutoNum type="arabicPeriod"/>
            </a:pPr>
            <a:r>
              <a:rPr lang="en-US" sz="2800" b="1" dirty="0" smtClean="0"/>
              <a:t>Need for Achievement </a:t>
            </a:r>
            <a:r>
              <a:rPr lang="en-US" sz="2800" dirty="0" smtClean="0"/>
              <a:t>– the urge to excel or accomplish something of significance in relation to set standards</a:t>
            </a:r>
          </a:p>
          <a:p>
            <a:pPr marL="514350" indent="-514350">
              <a:spcAft>
                <a:spcPts val="1200"/>
              </a:spcAft>
              <a:buFont typeface="+mj-lt"/>
              <a:buAutoNum type="arabicPeriod"/>
            </a:pPr>
            <a:r>
              <a:rPr lang="en-US" sz="2800" b="1" dirty="0" smtClean="0"/>
              <a:t>Need for Affiliation </a:t>
            </a:r>
            <a:r>
              <a:rPr lang="en-US" sz="2800" dirty="0" smtClean="0"/>
              <a:t>– desire for open and sociable interpersonal relationships</a:t>
            </a:r>
          </a:p>
          <a:p>
            <a:pPr marL="514350" indent="-514350">
              <a:spcAft>
                <a:spcPts val="1200"/>
              </a:spcAft>
              <a:buFont typeface="+mj-lt"/>
              <a:buAutoNum type="arabicPeriod"/>
            </a:pPr>
            <a:r>
              <a:rPr lang="en-US" sz="2800" b="1" dirty="0" smtClean="0"/>
              <a:t>Need for Power </a:t>
            </a:r>
            <a:r>
              <a:rPr lang="en-US" sz="2800" dirty="0" smtClean="0"/>
              <a:t>– the desire to have influence over other peoples behavior (either good or bad)</a:t>
            </a:r>
          </a:p>
        </p:txBody>
      </p:sp>
    </p:spTree>
    <p:extLst>
      <p:ext uri="{BB962C8B-B14F-4D97-AF65-F5344CB8AC3E}">
        <p14:creationId xmlns:p14="http://schemas.microsoft.com/office/powerpoint/2010/main" val="124355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18436"/>
                                        </p:tgtEl>
                                        <p:attrNameLst>
                                          <p:attrName>style.visibility</p:attrName>
                                        </p:attrNameLst>
                                      </p:cBhvr>
                                      <p:to>
                                        <p:strVal val="visible"/>
                                      </p:to>
                                    </p:set>
                                    <p:anim calcmode="lin" valueType="num">
                                      <p:cBhvr>
                                        <p:cTn id="12" dur="500" fill="hold"/>
                                        <p:tgtEl>
                                          <p:spTgt spid="18436"/>
                                        </p:tgtEl>
                                        <p:attrNameLst>
                                          <p:attrName>ppt_w</p:attrName>
                                        </p:attrNameLst>
                                      </p:cBhvr>
                                      <p:tavLst>
                                        <p:tav tm="0">
                                          <p:val>
                                            <p:fltVal val="0"/>
                                          </p:val>
                                        </p:tav>
                                        <p:tav tm="100000">
                                          <p:val>
                                            <p:strVal val="#ppt_w"/>
                                          </p:val>
                                        </p:tav>
                                      </p:tavLst>
                                    </p:anim>
                                    <p:anim calcmode="lin" valueType="num">
                                      <p:cBhvr>
                                        <p:cTn id="13" dur="500" fill="hold"/>
                                        <p:tgtEl>
                                          <p:spTgt spid="18436"/>
                                        </p:tgtEl>
                                        <p:attrNameLst>
                                          <p:attrName>ppt_h</p:attrName>
                                        </p:attrNameLst>
                                      </p:cBhvr>
                                      <p:tavLst>
                                        <p:tav tm="0">
                                          <p:val>
                                            <p:fltVal val="0"/>
                                          </p:val>
                                        </p:tav>
                                        <p:tav tm="100000">
                                          <p:val>
                                            <p:strVal val="#ppt_h"/>
                                          </p:val>
                                        </p:tav>
                                      </p:tavLst>
                                    </p:anim>
                                    <p:animEffect transition="in" filter="fade">
                                      <p:cBhvr>
                                        <p:cTn id="14" dur="500"/>
                                        <p:tgtEl>
                                          <p:spTgt spid="1843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1000"/>
                                        <p:tgtEl>
                                          <p:spTgt spid="6">
                                            <p:txEl>
                                              <p:pRg st="1" end="1"/>
                                            </p:txEl>
                                          </p:spTgt>
                                        </p:tgtEl>
                                      </p:cBhvr>
                                    </p:animEffect>
                                    <p:anim calcmode="lin" valueType="num">
                                      <p:cBhvr>
                                        <p:cTn id="2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Confidence</a:t>
            </a:r>
            <a:endParaRPr lang="en-US" dirty="0"/>
          </a:p>
        </p:txBody>
      </p:sp>
      <p:sp>
        <p:nvSpPr>
          <p:cNvPr id="3" name="Subtitle 2"/>
          <p:cNvSpPr>
            <a:spLocks noGrp="1"/>
          </p:cNvSpPr>
          <p:nvPr>
            <p:ph type="subTitle" idx="1"/>
          </p:nvPr>
        </p:nvSpPr>
        <p:spPr/>
        <p:txBody>
          <a:bodyPr/>
          <a:lstStyle/>
          <a:p>
            <a:r>
              <a:rPr lang="en-US" dirty="0" smtClean="0"/>
              <a:t>Keller’s ARCS Model of Motivation</a:t>
            </a:r>
            <a:endParaRPr lang="en-US" dirty="0"/>
          </a:p>
        </p:txBody>
      </p:sp>
      <p:sp>
        <p:nvSpPr>
          <p:cNvPr id="30" name="Oval 29"/>
          <p:cNvSpPr/>
          <p:nvPr/>
        </p:nvSpPr>
        <p:spPr>
          <a:xfrm rot="19217940">
            <a:off x="4744226" y="3503997"/>
            <a:ext cx="2667000" cy="1371600"/>
          </a:xfrm>
          <a:prstGeom prst="ellipse">
            <a:avLst/>
          </a:prstGeom>
          <a:gradFill>
            <a:gsLst>
              <a:gs pos="0">
                <a:schemeClr val="accent1">
                  <a:tint val="66000"/>
                  <a:satMod val="160000"/>
                </a:schemeClr>
              </a:gs>
              <a:gs pos="47000">
                <a:schemeClr val="accent1">
                  <a:tint val="44500"/>
                  <a:satMod val="160000"/>
                  <a:lumMod val="91000"/>
                </a:schemeClr>
              </a:gs>
              <a:gs pos="100000">
                <a:schemeClr val="accent1">
                  <a:tint val="23500"/>
                  <a:satMod val="160000"/>
                </a:schemeClr>
              </a:gs>
            </a:gsLst>
            <a:lin ang="21594000" scaled="0"/>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9142189">
            <a:off x="5706252" y="2672380"/>
            <a:ext cx="2667000" cy="13716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2543512">
            <a:off x="4750348" y="2663095"/>
            <a:ext cx="2667000" cy="13716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2444922">
            <a:off x="5713983" y="3513282"/>
            <a:ext cx="2667000" cy="13716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098586" y="2375031"/>
            <a:ext cx="357790" cy="369332"/>
          </a:xfrm>
          <a:prstGeom prst="rect">
            <a:avLst/>
          </a:prstGeom>
          <a:noFill/>
        </p:spPr>
        <p:txBody>
          <a:bodyPr wrap="none" rtlCol="0">
            <a:spAutoFit/>
          </a:bodyPr>
          <a:lstStyle/>
          <a:p>
            <a:r>
              <a:rPr lang="en-US" dirty="0" smtClean="0">
                <a:latin typeface="Segoe UI Black" panose="020B0A02040204020203" pitchFamily="34" charset="0"/>
                <a:ea typeface="Segoe UI Black" panose="020B0A02040204020203" pitchFamily="34" charset="0"/>
              </a:rPr>
              <a:t>A</a:t>
            </a:r>
            <a:endParaRPr lang="en-US" dirty="0">
              <a:latin typeface="Segoe UI Black" panose="020B0A02040204020203" pitchFamily="34" charset="0"/>
              <a:ea typeface="Segoe UI Black" panose="020B0A02040204020203" pitchFamily="34" charset="0"/>
            </a:endParaRPr>
          </a:p>
        </p:txBody>
      </p:sp>
      <p:sp>
        <p:nvSpPr>
          <p:cNvPr id="35" name="TextBox 34"/>
          <p:cNvSpPr txBox="1"/>
          <p:nvPr/>
        </p:nvSpPr>
        <p:spPr>
          <a:xfrm>
            <a:off x="5069792" y="2744363"/>
            <a:ext cx="1068626" cy="369332"/>
          </a:xfrm>
          <a:prstGeom prst="rect">
            <a:avLst/>
          </a:prstGeom>
          <a:noFill/>
        </p:spPr>
        <p:txBody>
          <a:bodyPr wrap="none" rtlCol="0">
            <a:spAutoFit/>
          </a:bodyPr>
          <a:lstStyle/>
          <a:p>
            <a:r>
              <a:rPr lang="en-US" dirty="0" smtClean="0"/>
              <a:t>Attention</a:t>
            </a:r>
            <a:endParaRPr lang="en-US" dirty="0"/>
          </a:p>
        </p:txBody>
      </p:sp>
      <p:sp>
        <p:nvSpPr>
          <p:cNvPr id="36" name="TextBox 35"/>
          <p:cNvSpPr txBox="1"/>
          <p:nvPr/>
        </p:nvSpPr>
        <p:spPr>
          <a:xfrm>
            <a:off x="7574704" y="2375031"/>
            <a:ext cx="341760" cy="369332"/>
          </a:xfrm>
          <a:prstGeom prst="rect">
            <a:avLst/>
          </a:prstGeom>
          <a:noFill/>
        </p:spPr>
        <p:txBody>
          <a:bodyPr wrap="none" rtlCol="0">
            <a:spAutoFit/>
          </a:bodyPr>
          <a:lstStyle/>
          <a:p>
            <a:r>
              <a:rPr lang="en-US" dirty="0">
                <a:latin typeface="Segoe UI Black" panose="020B0A02040204020203" pitchFamily="34" charset="0"/>
                <a:ea typeface="Segoe UI Black" panose="020B0A02040204020203" pitchFamily="34" charset="0"/>
              </a:rPr>
              <a:t>R</a:t>
            </a:r>
          </a:p>
        </p:txBody>
      </p:sp>
      <p:sp>
        <p:nvSpPr>
          <p:cNvPr id="37" name="TextBox 36"/>
          <p:cNvSpPr txBox="1"/>
          <p:nvPr/>
        </p:nvSpPr>
        <p:spPr>
          <a:xfrm>
            <a:off x="6855275" y="2713585"/>
            <a:ext cx="1151341" cy="369332"/>
          </a:xfrm>
          <a:prstGeom prst="rect">
            <a:avLst/>
          </a:prstGeom>
          <a:noFill/>
        </p:spPr>
        <p:txBody>
          <a:bodyPr wrap="none" rtlCol="0">
            <a:spAutoFit/>
          </a:bodyPr>
          <a:lstStyle/>
          <a:p>
            <a:r>
              <a:rPr lang="en-US" dirty="0" smtClean="0"/>
              <a:t>Relevance</a:t>
            </a:r>
            <a:endParaRPr lang="en-US" dirty="0"/>
          </a:p>
        </p:txBody>
      </p:sp>
      <p:sp>
        <p:nvSpPr>
          <p:cNvPr id="38" name="TextBox 37"/>
          <p:cNvSpPr txBox="1"/>
          <p:nvPr/>
        </p:nvSpPr>
        <p:spPr>
          <a:xfrm>
            <a:off x="5069792" y="4688175"/>
            <a:ext cx="410690" cy="523220"/>
          </a:xfrm>
          <a:prstGeom prst="rect">
            <a:avLst/>
          </a:prstGeom>
          <a:noFill/>
        </p:spPr>
        <p:txBody>
          <a:bodyPr wrap="none" rtlCol="0">
            <a:spAutoFit/>
          </a:bodyPr>
          <a:lstStyle/>
          <a:p>
            <a:r>
              <a:rPr lang="en-US" sz="2800" dirty="0">
                <a:latin typeface="Segoe UI Black" panose="020B0A02040204020203" pitchFamily="34" charset="0"/>
                <a:ea typeface="Segoe UI Black" panose="020B0A02040204020203" pitchFamily="34" charset="0"/>
              </a:rPr>
              <a:t>C</a:t>
            </a:r>
          </a:p>
        </p:txBody>
      </p:sp>
      <p:sp>
        <p:nvSpPr>
          <p:cNvPr id="39" name="TextBox 38"/>
          <p:cNvSpPr txBox="1"/>
          <p:nvPr/>
        </p:nvSpPr>
        <p:spPr>
          <a:xfrm>
            <a:off x="4956291" y="4373319"/>
            <a:ext cx="1619289" cy="461665"/>
          </a:xfrm>
          <a:prstGeom prst="rect">
            <a:avLst/>
          </a:prstGeom>
          <a:noFill/>
        </p:spPr>
        <p:txBody>
          <a:bodyPr wrap="none" rtlCol="0">
            <a:spAutoFit/>
          </a:bodyPr>
          <a:lstStyle/>
          <a:p>
            <a:r>
              <a:rPr lang="en-US" sz="2400" b="1" dirty="0" smtClean="0"/>
              <a:t>Confidence</a:t>
            </a:r>
            <a:endParaRPr lang="en-US" sz="2400" b="1" dirty="0"/>
          </a:p>
        </p:txBody>
      </p:sp>
      <p:sp>
        <p:nvSpPr>
          <p:cNvPr id="40" name="TextBox 39"/>
          <p:cNvSpPr txBox="1"/>
          <p:nvPr/>
        </p:nvSpPr>
        <p:spPr>
          <a:xfrm>
            <a:off x="6855275" y="4373319"/>
            <a:ext cx="1264385" cy="369332"/>
          </a:xfrm>
          <a:prstGeom prst="rect">
            <a:avLst/>
          </a:prstGeom>
          <a:noFill/>
        </p:spPr>
        <p:txBody>
          <a:bodyPr wrap="none" rtlCol="0">
            <a:spAutoFit/>
          </a:bodyPr>
          <a:lstStyle/>
          <a:p>
            <a:r>
              <a:rPr lang="en-US" dirty="0" smtClean="0"/>
              <a:t>Satisfaction</a:t>
            </a:r>
            <a:endParaRPr lang="en-US" dirty="0"/>
          </a:p>
        </p:txBody>
      </p:sp>
      <p:sp>
        <p:nvSpPr>
          <p:cNvPr id="41" name="TextBox 40"/>
          <p:cNvSpPr txBox="1"/>
          <p:nvPr/>
        </p:nvSpPr>
        <p:spPr>
          <a:xfrm>
            <a:off x="7722527" y="4765119"/>
            <a:ext cx="316112" cy="369332"/>
          </a:xfrm>
          <a:prstGeom prst="rect">
            <a:avLst/>
          </a:prstGeom>
          <a:noFill/>
        </p:spPr>
        <p:txBody>
          <a:bodyPr wrap="none" rtlCol="0">
            <a:spAutoFit/>
          </a:bodyPr>
          <a:lstStyle/>
          <a:p>
            <a:r>
              <a:rPr lang="en-US" dirty="0" smtClean="0">
                <a:latin typeface="Segoe UI Black" panose="020B0A02040204020203" pitchFamily="34" charset="0"/>
                <a:ea typeface="Segoe UI Black" panose="020B0A02040204020203" pitchFamily="34" charset="0"/>
              </a:rPr>
              <a:t>S</a:t>
            </a:r>
            <a:endParaRPr lang="en-US" dirty="0">
              <a:latin typeface="Segoe UI Black" panose="020B0A02040204020203" pitchFamily="34" charset="0"/>
              <a:ea typeface="Segoe UI Black" panose="020B0A02040204020203" pitchFamily="34" charset="0"/>
            </a:endParaRPr>
          </a:p>
        </p:txBody>
      </p:sp>
      <p:sp>
        <p:nvSpPr>
          <p:cNvPr id="42" name="TextBox 41"/>
          <p:cNvSpPr txBox="1"/>
          <p:nvPr/>
        </p:nvSpPr>
        <p:spPr>
          <a:xfrm>
            <a:off x="5967433" y="3372035"/>
            <a:ext cx="1216295" cy="646331"/>
          </a:xfrm>
          <a:prstGeom prst="rect">
            <a:avLst/>
          </a:prstGeom>
          <a:noFill/>
        </p:spPr>
        <p:txBody>
          <a:bodyPr wrap="none" rtlCol="0">
            <a:spAutoFit/>
          </a:bodyPr>
          <a:lstStyle/>
          <a:p>
            <a:pPr algn="ctr"/>
            <a:r>
              <a:rPr lang="en-US" dirty="0" smtClean="0"/>
              <a:t>Learner</a:t>
            </a:r>
          </a:p>
          <a:p>
            <a:pPr algn="ctr"/>
            <a:r>
              <a:rPr lang="en-US" dirty="0" smtClean="0"/>
              <a:t>Motivation</a:t>
            </a:r>
            <a:endParaRPr lang="en-US" dirty="0"/>
          </a:p>
        </p:txBody>
      </p:sp>
    </p:spTree>
    <p:extLst>
      <p:ext uri="{BB962C8B-B14F-4D97-AF65-F5344CB8AC3E}">
        <p14:creationId xmlns:p14="http://schemas.microsoft.com/office/powerpoint/2010/main" val="33836456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143000"/>
            <a:ext cx="7620000" cy="4647426"/>
          </a:xfrm>
          <a:prstGeom prst="rect">
            <a:avLst/>
          </a:prstGeom>
          <a:noFill/>
        </p:spPr>
        <p:txBody>
          <a:bodyPr wrap="square" rtlCol="0">
            <a:spAutoFit/>
          </a:bodyPr>
          <a:lstStyle/>
          <a:p>
            <a:pPr>
              <a:spcAft>
                <a:spcPts val="2400"/>
              </a:spcAft>
            </a:pPr>
            <a:r>
              <a:rPr lang="en-US" sz="3200" dirty="0" smtClean="0"/>
              <a:t>Keller (2010) states, “. . . confidence refers generally to people’s expectancies for success in the various parts of their lives.”</a:t>
            </a:r>
          </a:p>
          <a:p>
            <a:pPr>
              <a:spcAft>
                <a:spcPts val="2400"/>
              </a:spcAft>
            </a:pPr>
            <a:r>
              <a:rPr lang="en-US" sz="3200" dirty="0" smtClean="0"/>
              <a:t>The degree of confidence a learner has is correlative with their </a:t>
            </a:r>
            <a:r>
              <a:rPr lang="en-US" sz="3200" b="1" dirty="0" smtClean="0"/>
              <a:t>perception of control</a:t>
            </a:r>
            <a:r>
              <a:rPr lang="en-US" sz="3200" dirty="0" smtClean="0"/>
              <a:t>.</a:t>
            </a:r>
          </a:p>
          <a:p>
            <a:pPr>
              <a:spcAft>
                <a:spcPts val="2400"/>
              </a:spcAft>
            </a:pPr>
            <a:r>
              <a:rPr lang="en-US" sz="3200" dirty="0" smtClean="0"/>
              <a:t>Question for us: </a:t>
            </a:r>
            <a:r>
              <a:rPr lang="en-US" sz="3200" i="1" dirty="0" smtClean="0"/>
              <a:t>“How can I help students succeed and believe in their ability to control their successes?”</a:t>
            </a:r>
          </a:p>
        </p:txBody>
      </p:sp>
      <p:sp>
        <p:nvSpPr>
          <p:cNvPr id="18" name="Title 1"/>
          <p:cNvSpPr>
            <a:spLocks noGrp="1"/>
          </p:cNvSpPr>
          <p:nvPr>
            <p:ph type="title"/>
          </p:nvPr>
        </p:nvSpPr>
        <p:spPr>
          <a:xfrm>
            <a:off x="457200" y="0"/>
            <a:ext cx="7924800" cy="1143000"/>
          </a:xfrm>
        </p:spPr>
        <p:txBody>
          <a:bodyPr>
            <a:normAutofit/>
          </a:bodyPr>
          <a:lstStyle/>
          <a:p>
            <a:r>
              <a:rPr lang="en-US" dirty="0" smtClean="0"/>
              <a:t>Keller’s ARCS Model: </a:t>
            </a:r>
            <a:r>
              <a:rPr lang="en-US" i="1" dirty="0" smtClean="0"/>
              <a:t>Confidence</a:t>
            </a:r>
            <a:endParaRPr lang="en-US" i="1" dirty="0"/>
          </a:p>
        </p:txBody>
      </p:sp>
    </p:spTree>
    <p:extLst>
      <p:ext uri="{BB962C8B-B14F-4D97-AF65-F5344CB8AC3E}">
        <p14:creationId xmlns:p14="http://schemas.microsoft.com/office/powerpoint/2010/main" val="261621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075418"/>
            <a:ext cx="8229600" cy="646331"/>
          </a:xfrm>
          <a:prstGeom prst="rect">
            <a:avLst/>
          </a:prstGeom>
          <a:noFill/>
        </p:spPr>
        <p:txBody>
          <a:bodyPr wrap="square" rtlCol="0">
            <a:spAutoFit/>
          </a:bodyPr>
          <a:lstStyle/>
          <a:p>
            <a:r>
              <a:rPr lang="en-US" sz="3600" dirty="0" smtClean="0"/>
              <a:t>A tale of two students (from Keller 2010)</a:t>
            </a:r>
          </a:p>
        </p:txBody>
      </p:sp>
      <p:sp>
        <p:nvSpPr>
          <p:cNvPr id="18" name="Title 1"/>
          <p:cNvSpPr>
            <a:spLocks noGrp="1"/>
          </p:cNvSpPr>
          <p:nvPr>
            <p:ph type="title"/>
          </p:nvPr>
        </p:nvSpPr>
        <p:spPr>
          <a:xfrm>
            <a:off x="457200" y="0"/>
            <a:ext cx="7924800" cy="1143000"/>
          </a:xfrm>
        </p:spPr>
        <p:txBody>
          <a:bodyPr>
            <a:normAutofit/>
          </a:bodyPr>
          <a:lstStyle/>
          <a:p>
            <a:r>
              <a:rPr lang="en-US" dirty="0" smtClean="0"/>
              <a:t>Keller’s ARCS Model: </a:t>
            </a:r>
            <a:r>
              <a:rPr lang="en-US" i="1" dirty="0" smtClean="0"/>
              <a:t>Confidence</a:t>
            </a:r>
            <a:endParaRPr lang="en-US" i="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2031507"/>
            <a:ext cx="2420720" cy="3618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343"/>
          <a:stretch/>
        </p:blipFill>
        <p:spPr bwMode="auto">
          <a:xfrm>
            <a:off x="457200" y="2057400"/>
            <a:ext cx="2286000" cy="3618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6352337" y="5802866"/>
            <a:ext cx="1450846" cy="584775"/>
          </a:xfrm>
          <a:prstGeom prst="rect">
            <a:avLst/>
          </a:prstGeom>
          <a:noFill/>
        </p:spPr>
        <p:txBody>
          <a:bodyPr wrap="none" rtlCol="0">
            <a:spAutoFit/>
          </a:bodyPr>
          <a:lstStyle/>
          <a:p>
            <a:r>
              <a:rPr lang="en-US" sz="3200" dirty="0" smtClean="0"/>
              <a:t>Carolyn</a:t>
            </a:r>
            <a:endParaRPr lang="en-US" sz="3200" dirty="0"/>
          </a:p>
        </p:txBody>
      </p:sp>
      <p:sp>
        <p:nvSpPr>
          <p:cNvPr id="20" name="TextBox 19"/>
          <p:cNvSpPr txBox="1"/>
          <p:nvPr/>
        </p:nvSpPr>
        <p:spPr>
          <a:xfrm>
            <a:off x="923572" y="5834342"/>
            <a:ext cx="1353256" cy="584775"/>
          </a:xfrm>
          <a:prstGeom prst="rect">
            <a:avLst/>
          </a:prstGeom>
          <a:noFill/>
        </p:spPr>
        <p:txBody>
          <a:bodyPr wrap="none" rtlCol="0">
            <a:spAutoFit/>
          </a:bodyPr>
          <a:lstStyle/>
          <a:p>
            <a:r>
              <a:rPr lang="en-US" sz="3200" dirty="0" smtClean="0"/>
              <a:t>Charlie</a:t>
            </a:r>
            <a:endParaRPr lang="en-US" sz="3200" dirty="0"/>
          </a:p>
        </p:txBody>
      </p:sp>
      <p:sp>
        <p:nvSpPr>
          <p:cNvPr id="21" name="TextBox 20"/>
          <p:cNvSpPr txBox="1"/>
          <p:nvPr/>
        </p:nvSpPr>
        <p:spPr>
          <a:xfrm>
            <a:off x="3124199" y="1828800"/>
            <a:ext cx="2362200" cy="1569660"/>
          </a:xfrm>
          <a:prstGeom prst="rect">
            <a:avLst/>
          </a:prstGeom>
          <a:noFill/>
        </p:spPr>
        <p:txBody>
          <a:bodyPr wrap="square" rtlCol="0">
            <a:spAutoFit/>
          </a:bodyPr>
          <a:lstStyle/>
          <a:p>
            <a:pPr algn="ctr"/>
            <a:r>
              <a:rPr lang="en-US" sz="3200" dirty="0" smtClean="0"/>
              <a:t>Assigned a term paper from:</a:t>
            </a:r>
            <a:endParaRPr lang="en-US" sz="3200"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7997" y="3556854"/>
            <a:ext cx="2074603" cy="286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825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p:cTn id="14" dur="1000" fill="hold"/>
                                        <p:tgtEl>
                                          <p:spTgt spid="1027"/>
                                        </p:tgtEl>
                                        <p:attrNameLst>
                                          <p:attrName>ppt_w</p:attrName>
                                        </p:attrNameLst>
                                      </p:cBhvr>
                                      <p:tavLst>
                                        <p:tav tm="0">
                                          <p:val>
                                            <p:fltVal val="0"/>
                                          </p:val>
                                        </p:tav>
                                        <p:tav tm="100000">
                                          <p:val>
                                            <p:strVal val="#ppt_w"/>
                                          </p:val>
                                        </p:tav>
                                      </p:tavLst>
                                    </p:anim>
                                    <p:anim calcmode="lin" valueType="num">
                                      <p:cBhvr>
                                        <p:cTn id="15" dur="1000" fill="hold"/>
                                        <p:tgtEl>
                                          <p:spTgt spid="1027"/>
                                        </p:tgtEl>
                                        <p:attrNameLst>
                                          <p:attrName>ppt_h</p:attrName>
                                        </p:attrNameLst>
                                      </p:cBhvr>
                                      <p:tavLst>
                                        <p:tav tm="0">
                                          <p:val>
                                            <p:fltVal val="0"/>
                                          </p:val>
                                        </p:tav>
                                        <p:tav tm="100000">
                                          <p:val>
                                            <p:strVal val="#ppt_h"/>
                                          </p:val>
                                        </p:tav>
                                      </p:tavLst>
                                    </p:anim>
                                    <p:animEffect transition="in" filter="fade">
                                      <p:cBhvr>
                                        <p:cTn id="16" dur="1000"/>
                                        <p:tgtEl>
                                          <p:spTgt spid="1027"/>
                                        </p:tgtEl>
                                      </p:cBhvr>
                                    </p:animEffect>
                                  </p:childTnLst>
                                </p:cTn>
                              </p:par>
                              <p:par>
                                <p:cTn id="17" presetID="42" presetClass="entr" presetSubtype="0" fill="hold" nodeType="with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fade">
                                      <p:cBhvr>
                                        <p:cTn id="19" dur="1000"/>
                                        <p:tgtEl>
                                          <p:spTgt spid="20">
                                            <p:txEl>
                                              <p:pRg st="0" end="0"/>
                                            </p:txEl>
                                          </p:spTgt>
                                        </p:tgtEl>
                                      </p:cBhvr>
                                    </p:animEffect>
                                    <p:anim calcmode="lin" valueType="num">
                                      <p:cBhvr>
                                        <p:cTn id="20"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 calcmode="lin" valueType="num">
                                      <p:cBhvr>
                                        <p:cTn id="26" dur="1000" fill="hold"/>
                                        <p:tgtEl>
                                          <p:spTgt spid="1026"/>
                                        </p:tgtEl>
                                        <p:attrNameLst>
                                          <p:attrName>ppt_w</p:attrName>
                                        </p:attrNameLst>
                                      </p:cBhvr>
                                      <p:tavLst>
                                        <p:tav tm="0">
                                          <p:val>
                                            <p:fltVal val="0"/>
                                          </p:val>
                                        </p:tav>
                                        <p:tav tm="100000">
                                          <p:val>
                                            <p:strVal val="#ppt_w"/>
                                          </p:val>
                                        </p:tav>
                                      </p:tavLst>
                                    </p:anim>
                                    <p:anim calcmode="lin" valueType="num">
                                      <p:cBhvr>
                                        <p:cTn id="27" dur="1000" fill="hold"/>
                                        <p:tgtEl>
                                          <p:spTgt spid="1026"/>
                                        </p:tgtEl>
                                        <p:attrNameLst>
                                          <p:attrName>ppt_h</p:attrName>
                                        </p:attrNameLst>
                                      </p:cBhvr>
                                      <p:tavLst>
                                        <p:tav tm="0">
                                          <p:val>
                                            <p:fltVal val="0"/>
                                          </p:val>
                                        </p:tav>
                                        <p:tav tm="100000">
                                          <p:val>
                                            <p:strVal val="#ppt_h"/>
                                          </p:val>
                                        </p:tav>
                                      </p:tavLst>
                                    </p:anim>
                                    <p:animEffect transition="in" filter="fade">
                                      <p:cBhvr>
                                        <p:cTn id="28" dur="1000"/>
                                        <p:tgtEl>
                                          <p:spTgt spid="1026"/>
                                        </p:tgtEl>
                                      </p:cBhvr>
                                    </p:animEffect>
                                  </p:childTnLst>
                                </p:cTn>
                              </p:par>
                              <p:par>
                                <p:cTn id="29" presetID="42" presetClass="entr" presetSubtype="0" fill="hold" nodeType="withEffect">
                                  <p:stCondLst>
                                    <p:cond delay="0"/>
                                  </p:stCondLst>
                                  <p:childTnLst>
                                    <p:set>
                                      <p:cBhvr>
                                        <p:cTn id="30" dur="1" fill="hold">
                                          <p:stCondLst>
                                            <p:cond delay="0"/>
                                          </p:stCondLst>
                                        </p:cTn>
                                        <p:tgtEl>
                                          <p:spTgt spid="19">
                                            <p:txEl>
                                              <p:pRg st="0" end="0"/>
                                            </p:txEl>
                                          </p:spTgt>
                                        </p:tgtEl>
                                        <p:attrNameLst>
                                          <p:attrName>style.visibility</p:attrName>
                                        </p:attrNameLst>
                                      </p:cBhvr>
                                      <p:to>
                                        <p:strVal val="visible"/>
                                      </p:to>
                                    </p:set>
                                    <p:animEffect transition="in" filter="fade">
                                      <p:cBhvr>
                                        <p:cTn id="31" dur="1000"/>
                                        <p:tgtEl>
                                          <p:spTgt spid="19">
                                            <p:txEl>
                                              <p:pRg st="0" end="0"/>
                                            </p:txEl>
                                          </p:spTgt>
                                        </p:tgtEl>
                                      </p:cBhvr>
                                    </p:animEffect>
                                    <p:anim calcmode="lin" valueType="num">
                                      <p:cBhvr>
                                        <p:cTn id="3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029"/>
                                        </p:tgtEl>
                                        <p:attrNameLst>
                                          <p:attrName>style.visibility</p:attrName>
                                        </p:attrNameLst>
                                      </p:cBhvr>
                                      <p:to>
                                        <p:strVal val="visible"/>
                                      </p:to>
                                    </p:set>
                                    <p:anim calcmode="lin" valueType="num">
                                      <p:cBhvr>
                                        <p:cTn id="38" dur="1000" fill="hold"/>
                                        <p:tgtEl>
                                          <p:spTgt spid="1029"/>
                                        </p:tgtEl>
                                        <p:attrNameLst>
                                          <p:attrName>ppt_w</p:attrName>
                                        </p:attrNameLst>
                                      </p:cBhvr>
                                      <p:tavLst>
                                        <p:tav tm="0">
                                          <p:val>
                                            <p:fltVal val="0"/>
                                          </p:val>
                                        </p:tav>
                                        <p:tav tm="100000">
                                          <p:val>
                                            <p:strVal val="#ppt_w"/>
                                          </p:val>
                                        </p:tav>
                                      </p:tavLst>
                                    </p:anim>
                                    <p:anim calcmode="lin" valueType="num">
                                      <p:cBhvr>
                                        <p:cTn id="39" dur="1000" fill="hold"/>
                                        <p:tgtEl>
                                          <p:spTgt spid="1029"/>
                                        </p:tgtEl>
                                        <p:attrNameLst>
                                          <p:attrName>ppt_h</p:attrName>
                                        </p:attrNameLst>
                                      </p:cBhvr>
                                      <p:tavLst>
                                        <p:tav tm="0">
                                          <p:val>
                                            <p:fltVal val="0"/>
                                          </p:val>
                                        </p:tav>
                                        <p:tav tm="100000">
                                          <p:val>
                                            <p:strVal val="#ppt_h"/>
                                          </p:val>
                                        </p:tav>
                                      </p:tavLst>
                                    </p:anim>
                                    <p:animEffect transition="in" filter="fade">
                                      <p:cBhvr>
                                        <p:cTn id="40" dur="1000"/>
                                        <p:tgtEl>
                                          <p:spTgt spid="1029"/>
                                        </p:tgtEl>
                                      </p:cBhvr>
                                    </p:animEffect>
                                  </p:childTnLst>
                                </p:cTn>
                              </p:par>
                              <p:par>
                                <p:cTn id="41" presetID="42" presetClass="entr" presetSubtype="0" fill="hold" nodeType="withEffect">
                                  <p:stCondLst>
                                    <p:cond delay="0"/>
                                  </p:stCondLst>
                                  <p:childTnLst>
                                    <p:set>
                                      <p:cBhvr>
                                        <p:cTn id="42" dur="1" fill="hold">
                                          <p:stCondLst>
                                            <p:cond delay="0"/>
                                          </p:stCondLst>
                                        </p:cTn>
                                        <p:tgtEl>
                                          <p:spTgt spid="21">
                                            <p:txEl>
                                              <p:pRg st="0" end="0"/>
                                            </p:txEl>
                                          </p:spTgt>
                                        </p:tgtEl>
                                        <p:attrNameLst>
                                          <p:attrName>style.visibility</p:attrName>
                                        </p:attrNameLst>
                                      </p:cBhvr>
                                      <p:to>
                                        <p:strVal val="visible"/>
                                      </p:to>
                                    </p:set>
                                    <p:animEffect transition="in" filter="fade">
                                      <p:cBhvr>
                                        <p:cTn id="43" dur="1000"/>
                                        <p:tgtEl>
                                          <p:spTgt spid="21">
                                            <p:txEl>
                                              <p:pRg st="0" end="0"/>
                                            </p:txEl>
                                          </p:spTgt>
                                        </p:tgtEl>
                                      </p:cBhvr>
                                    </p:animEffect>
                                    <p:anim calcmode="lin" valueType="num">
                                      <p:cBhvr>
                                        <p:cTn id="44"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075418"/>
            <a:ext cx="8229600" cy="646331"/>
          </a:xfrm>
          <a:prstGeom prst="rect">
            <a:avLst/>
          </a:prstGeom>
          <a:noFill/>
        </p:spPr>
        <p:txBody>
          <a:bodyPr wrap="square" rtlCol="0">
            <a:spAutoFit/>
          </a:bodyPr>
          <a:lstStyle/>
          <a:p>
            <a:r>
              <a:rPr lang="en-US" sz="3600" dirty="0" smtClean="0"/>
              <a:t>A tale of two students (from Keller 2010)</a:t>
            </a:r>
          </a:p>
        </p:txBody>
      </p:sp>
      <p:sp>
        <p:nvSpPr>
          <p:cNvPr id="18" name="Title 1"/>
          <p:cNvSpPr>
            <a:spLocks noGrp="1"/>
          </p:cNvSpPr>
          <p:nvPr>
            <p:ph type="title"/>
          </p:nvPr>
        </p:nvSpPr>
        <p:spPr>
          <a:xfrm>
            <a:off x="457200" y="0"/>
            <a:ext cx="7924800" cy="1143000"/>
          </a:xfrm>
        </p:spPr>
        <p:txBody>
          <a:bodyPr>
            <a:normAutofit/>
          </a:bodyPr>
          <a:lstStyle/>
          <a:p>
            <a:r>
              <a:rPr lang="en-US" dirty="0" smtClean="0"/>
              <a:t>Keller’s ARCS Model: </a:t>
            </a:r>
            <a:r>
              <a:rPr lang="en-US" i="1" dirty="0" smtClean="0"/>
              <a:t>Confidence</a:t>
            </a:r>
            <a:endParaRPr lang="en-US" i="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2031507"/>
            <a:ext cx="2420720" cy="3618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343"/>
          <a:stretch/>
        </p:blipFill>
        <p:spPr bwMode="auto">
          <a:xfrm>
            <a:off x="457200" y="2057400"/>
            <a:ext cx="2286000" cy="3618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6352337" y="5802866"/>
            <a:ext cx="1450846" cy="584775"/>
          </a:xfrm>
          <a:prstGeom prst="rect">
            <a:avLst/>
          </a:prstGeom>
          <a:noFill/>
        </p:spPr>
        <p:txBody>
          <a:bodyPr wrap="none" rtlCol="0">
            <a:spAutoFit/>
          </a:bodyPr>
          <a:lstStyle/>
          <a:p>
            <a:r>
              <a:rPr lang="en-US" sz="3200" dirty="0" smtClean="0"/>
              <a:t>Carolyn</a:t>
            </a:r>
            <a:endParaRPr lang="en-US" sz="3200" dirty="0"/>
          </a:p>
        </p:txBody>
      </p:sp>
      <p:sp>
        <p:nvSpPr>
          <p:cNvPr id="20" name="TextBox 19"/>
          <p:cNvSpPr txBox="1"/>
          <p:nvPr/>
        </p:nvSpPr>
        <p:spPr>
          <a:xfrm>
            <a:off x="923572" y="5834342"/>
            <a:ext cx="1353256" cy="584775"/>
          </a:xfrm>
          <a:prstGeom prst="rect">
            <a:avLst/>
          </a:prstGeom>
          <a:noFill/>
        </p:spPr>
        <p:txBody>
          <a:bodyPr wrap="none" rtlCol="0">
            <a:spAutoFit/>
          </a:bodyPr>
          <a:lstStyle/>
          <a:p>
            <a:r>
              <a:rPr lang="en-US" sz="3200" dirty="0" smtClean="0"/>
              <a:t>Charlie</a:t>
            </a:r>
            <a:endParaRPr lang="en-US" sz="3200" dirty="0"/>
          </a:p>
        </p:txBody>
      </p:sp>
      <p:sp>
        <p:nvSpPr>
          <p:cNvPr id="21" name="TextBox 20"/>
          <p:cNvSpPr txBox="1"/>
          <p:nvPr/>
        </p:nvSpPr>
        <p:spPr>
          <a:xfrm>
            <a:off x="2819400" y="1828800"/>
            <a:ext cx="2895599" cy="1569660"/>
          </a:xfrm>
          <a:prstGeom prst="rect">
            <a:avLst/>
          </a:prstGeom>
          <a:noFill/>
        </p:spPr>
        <p:txBody>
          <a:bodyPr wrap="square" rtlCol="0">
            <a:spAutoFit/>
          </a:bodyPr>
          <a:lstStyle/>
          <a:p>
            <a:pPr algn="ctr"/>
            <a:r>
              <a:rPr lang="en-US" sz="3200" dirty="0" smtClean="0"/>
              <a:t>Charlie is expecting an A, but receives a B.</a:t>
            </a:r>
          </a:p>
        </p:txBody>
      </p:sp>
      <p:sp>
        <p:nvSpPr>
          <p:cNvPr id="2" name="Rounded Rectangular Callout 1"/>
          <p:cNvSpPr/>
          <p:nvPr/>
        </p:nvSpPr>
        <p:spPr>
          <a:xfrm>
            <a:off x="2903738" y="3398460"/>
            <a:ext cx="3200400" cy="3020657"/>
          </a:xfrm>
          <a:prstGeom prst="wedgeRoundRectCallout">
            <a:avLst>
              <a:gd name="adj1" fmla="val -69654"/>
              <a:gd name="adj2" fmla="val -4356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latin typeface="Kristen ITC" panose="03050502040202030202" pitchFamily="66" charset="0"/>
              </a:rPr>
              <a:t>Dude! The instructor TOTALLY didn’t provide clear enough instructions!</a:t>
            </a:r>
            <a:endParaRPr lang="en-US" sz="2800" i="1" dirty="0">
              <a:latin typeface="Kristen ITC" panose="03050502040202030202" pitchFamily="66" charset="0"/>
            </a:endParaRPr>
          </a:p>
        </p:txBody>
      </p:sp>
    </p:spTree>
    <p:extLst>
      <p:ext uri="{BB962C8B-B14F-4D97-AF65-F5344CB8AC3E}">
        <p14:creationId xmlns:p14="http://schemas.microsoft.com/office/powerpoint/2010/main" val="53617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075418"/>
            <a:ext cx="8229600" cy="646331"/>
          </a:xfrm>
          <a:prstGeom prst="rect">
            <a:avLst/>
          </a:prstGeom>
          <a:noFill/>
        </p:spPr>
        <p:txBody>
          <a:bodyPr wrap="square" rtlCol="0">
            <a:spAutoFit/>
          </a:bodyPr>
          <a:lstStyle/>
          <a:p>
            <a:r>
              <a:rPr lang="en-US" sz="3600" dirty="0" smtClean="0"/>
              <a:t>A tale of two students (from Keller 2010)</a:t>
            </a:r>
          </a:p>
        </p:txBody>
      </p:sp>
      <p:sp>
        <p:nvSpPr>
          <p:cNvPr id="18" name="Title 1"/>
          <p:cNvSpPr>
            <a:spLocks noGrp="1"/>
          </p:cNvSpPr>
          <p:nvPr>
            <p:ph type="title"/>
          </p:nvPr>
        </p:nvSpPr>
        <p:spPr>
          <a:xfrm>
            <a:off x="457200" y="0"/>
            <a:ext cx="7924800" cy="1143000"/>
          </a:xfrm>
        </p:spPr>
        <p:txBody>
          <a:bodyPr>
            <a:normAutofit/>
          </a:bodyPr>
          <a:lstStyle/>
          <a:p>
            <a:r>
              <a:rPr lang="en-US" dirty="0" smtClean="0"/>
              <a:t>Keller’s ARCS Model: </a:t>
            </a:r>
            <a:r>
              <a:rPr lang="en-US" i="1" dirty="0" smtClean="0"/>
              <a:t>Confidence</a:t>
            </a:r>
            <a:endParaRPr lang="en-US" i="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2031507"/>
            <a:ext cx="2420720" cy="3618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343"/>
          <a:stretch/>
        </p:blipFill>
        <p:spPr bwMode="auto">
          <a:xfrm>
            <a:off x="457200" y="2057400"/>
            <a:ext cx="2286000" cy="3618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6352337" y="5802866"/>
            <a:ext cx="1450846" cy="584775"/>
          </a:xfrm>
          <a:prstGeom prst="rect">
            <a:avLst/>
          </a:prstGeom>
          <a:noFill/>
        </p:spPr>
        <p:txBody>
          <a:bodyPr wrap="none" rtlCol="0">
            <a:spAutoFit/>
          </a:bodyPr>
          <a:lstStyle/>
          <a:p>
            <a:r>
              <a:rPr lang="en-US" sz="3200" dirty="0" smtClean="0"/>
              <a:t>Carolyn</a:t>
            </a:r>
            <a:endParaRPr lang="en-US" sz="3200" dirty="0"/>
          </a:p>
        </p:txBody>
      </p:sp>
      <p:sp>
        <p:nvSpPr>
          <p:cNvPr id="20" name="TextBox 19"/>
          <p:cNvSpPr txBox="1"/>
          <p:nvPr/>
        </p:nvSpPr>
        <p:spPr>
          <a:xfrm>
            <a:off x="923572" y="5834342"/>
            <a:ext cx="1353256" cy="584775"/>
          </a:xfrm>
          <a:prstGeom prst="rect">
            <a:avLst/>
          </a:prstGeom>
          <a:noFill/>
        </p:spPr>
        <p:txBody>
          <a:bodyPr wrap="none" rtlCol="0">
            <a:spAutoFit/>
          </a:bodyPr>
          <a:lstStyle/>
          <a:p>
            <a:r>
              <a:rPr lang="en-US" sz="3200" dirty="0" smtClean="0"/>
              <a:t>Charlie</a:t>
            </a:r>
            <a:endParaRPr lang="en-US" sz="3200" dirty="0"/>
          </a:p>
        </p:txBody>
      </p:sp>
      <p:sp>
        <p:nvSpPr>
          <p:cNvPr id="21" name="TextBox 20"/>
          <p:cNvSpPr txBox="1"/>
          <p:nvPr/>
        </p:nvSpPr>
        <p:spPr>
          <a:xfrm>
            <a:off x="2819400" y="1828800"/>
            <a:ext cx="2895599" cy="2554545"/>
          </a:xfrm>
          <a:prstGeom prst="rect">
            <a:avLst/>
          </a:prstGeom>
          <a:noFill/>
        </p:spPr>
        <p:txBody>
          <a:bodyPr wrap="square" rtlCol="0">
            <a:spAutoFit/>
          </a:bodyPr>
          <a:lstStyle/>
          <a:p>
            <a:pPr algn="ctr"/>
            <a:r>
              <a:rPr lang="en-US" sz="3200" dirty="0" smtClean="0"/>
              <a:t>Carolyn was also expecting an A, but receives a B.</a:t>
            </a:r>
          </a:p>
          <a:p>
            <a:pPr algn="ctr"/>
            <a:endParaRPr lang="en-US" sz="3200" dirty="0" smtClean="0"/>
          </a:p>
        </p:txBody>
      </p:sp>
      <p:sp>
        <p:nvSpPr>
          <p:cNvPr id="9" name="Rounded Rectangular Callout 8"/>
          <p:cNvSpPr/>
          <p:nvPr/>
        </p:nvSpPr>
        <p:spPr>
          <a:xfrm>
            <a:off x="2903738" y="3866485"/>
            <a:ext cx="3200400" cy="2610515"/>
          </a:xfrm>
          <a:prstGeom prst="wedgeRoundRectCallout">
            <a:avLst>
              <a:gd name="adj1" fmla="val 61830"/>
              <a:gd name="adj2" fmla="val -4757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Monotype Corsiva" panose="03010101010201010101" pitchFamily="66" charset="0"/>
              </a:rPr>
              <a:t>Perhaps I didn’t fully understand the instructions, or I didn’t try hard enough.</a:t>
            </a:r>
            <a:endParaRPr lang="en-US" sz="3200" dirty="0">
              <a:latin typeface="Monotype Corsiva" panose="03010101010201010101" pitchFamily="66" charset="0"/>
            </a:endParaRPr>
          </a:p>
        </p:txBody>
      </p:sp>
    </p:spTree>
    <p:extLst>
      <p:ext uri="{BB962C8B-B14F-4D97-AF65-F5344CB8AC3E}">
        <p14:creationId xmlns:p14="http://schemas.microsoft.com/office/powerpoint/2010/main" val="92617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075418"/>
            <a:ext cx="8229600" cy="646331"/>
          </a:xfrm>
          <a:prstGeom prst="rect">
            <a:avLst/>
          </a:prstGeom>
          <a:noFill/>
        </p:spPr>
        <p:txBody>
          <a:bodyPr wrap="square" rtlCol="0">
            <a:spAutoFit/>
          </a:bodyPr>
          <a:lstStyle/>
          <a:p>
            <a:r>
              <a:rPr lang="en-US" sz="3600" dirty="0" smtClean="0"/>
              <a:t>A tale of two students (from Keller 2010)</a:t>
            </a:r>
          </a:p>
        </p:txBody>
      </p:sp>
      <p:sp>
        <p:nvSpPr>
          <p:cNvPr id="18" name="Title 1"/>
          <p:cNvSpPr>
            <a:spLocks noGrp="1"/>
          </p:cNvSpPr>
          <p:nvPr>
            <p:ph type="title"/>
          </p:nvPr>
        </p:nvSpPr>
        <p:spPr>
          <a:xfrm>
            <a:off x="457200" y="0"/>
            <a:ext cx="7924800" cy="1143000"/>
          </a:xfrm>
        </p:spPr>
        <p:txBody>
          <a:bodyPr>
            <a:normAutofit/>
          </a:bodyPr>
          <a:lstStyle/>
          <a:p>
            <a:r>
              <a:rPr lang="en-US" dirty="0" smtClean="0"/>
              <a:t>Keller’s ARCS Model: </a:t>
            </a:r>
            <a:r>
              <a:rPr lang="en-US" i="1" dirty="0" smtClean="0"/>
              <a:t>Confidence</a:t>
            </a:r>
            <a:endParaRPr lang="en-US" i="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2031507"/>
            <a:ext cx="2420720" cy="3618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343"/>
          <a:stretch/>
        </p:blipFill>
        <p:spPr bwMode="auto">
          <a:xfrm>
            <a:off x="457200" y="2057400"/>
            <a:ext cx="2286000" cy="3618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6352337" y="5802866"/>
            <a:ext cx="1450846" cy="584775"/>
          </a:xfrm>
          <a:prstGeom prst="rect">
            <a:avLst/>
          </a:prstGeom>
          <a:noFill/>
        </p:spPr>
        <p:txBody>
          <a:bodyPr wrap="none" rtlCol="0">
            <a:spAutoFit/>
          </a:bodyPr>
          <a:lstStyle/>
          <a:p>
            <a:r>
              <a:rPr lang="en-US" sz="3200" dirty="0" smtClean="0"/>
              <a:t>Carolyn</a:t>
            </a:r>
            <a:endParaRPr lang="en-US" sz="3200" dirty="0"/>
          </a:p>
        </p:txBody>
      </p:sp>
      <p:sp>
        <p:nvSpPr>
          <p:cNvPr id="20" name="TextBox 19"/>
          <p:cNvSpPr txBox="1"/>
          <p:nvPr/>
        </p:nvSpPr>
        <p:spPr>
          <a:xfrm>
            <a:off x="923572" y="5834342"/>
            <a:ext cx="1353256" cy="584775"/>
          </a:xfrm>
          <a:prstGeom prst="rect">
            <a:avLst/>
          </a:prstGeom>
          <a:noFill/>
        </p:spPr>
        <p:txBody>
          <a:bodyPr wrap="none" rtlCol="0">
            <a:spAutoFit/>
          </a:bodyPr>
          <a:lstStyle/>
          <a:p>
            <a:r>
              <a:rPr lang="en-US" sz="3200" dirty="0" smtClean="0"/>
              <a:t>Charlie</a:t>
            </a:r>
            <a:endParaRPr lang="en-US" sz="3200" dirty="0"/>
          </a:p>
        </p:txBody>
      </p:sp>
      <p:sp>
        <p:nvSpPr>
          <p:cNvPr id="21" name="TextBox 20"/>
          <p:cNvSpPr txBox="1"/>
          <p:nvPr/>
        </p:nvSpPr>
        <p:spPr>
          <a:xfrm>
            <a:off x="2819400" y="1828800"/>
            <a:ext cx="2895599" cy="4524315"/>
          </a:xfrm>
          <a:prstGeom prst="rect">
            <a:avLst/>
          </a:prstGeom>
          <a:noFill/>
        </p:spPr>
        <p:txBody>
          <a:bodyPr wrap="square" rtlCol="0">
            <a:spAutoFit/>
          </a:bodyPr>
          <a:lstStyle/>
          <a:p>
            <a:pPr algn="ctr"/>
            <a:r>
              <a:rPr lang="en-US" sz="3200" dirty="0" smtClean="0"/>
              <a:t>For the sake of argument, let’s assume the term papers were comparable, and the grading standards were fairly objective.</a:t>
            </a:r>
            <a:endParaRPr lang="en-US" sz="3200" dirty="0"/>
          </a:p>
        </p:txBody>
      </p:sp>
    </p:spTree>
    <p:extLst>
      <p:ext uri="{BB962C8B-B14F-4D97-AF65-F5344CB8AC3E}">
        <p14:creationId xmlns:p14="http://schemas.microsoft.com/office/powerpoint/2010/main" val="359534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075418"/>
            <a:ext cx="8229600" cy="646331"/>
          </a:xfrm>
          <a:prstGeom prst="rect">
            <a:avLst/>
          </a:prstGeom>
          <a:noFill/>
        </p:spPr>
        <p:txBody>
          <a:bodyPr wrap="square" rtlCol="0">
            <a:spAutoFit/>
          </a:bodyPr>
          <a:lstStyle/>
          <a:p>
            <a:r>
              <a:rPr lang="en-US" sz="3600" dirty="0" smtClean="0"/>
              <a:t>A tale of two students (from Keller 2010)</a:t>
            </a:r>
          </a:p>
        </p:txBody>
      </p:sp>
      <p:sp>
        <p:nvSpPr>
          <p:cNvPr id="18" name="Title 1"/>
          <p:cNvSpPr>
            <a:spLocks noGrp="1"/>
          </p:cNvSpPr>
          <p:nvPr>
            <p:ph type="title"/>
          </p:nvPr>
        </p:nvSpPr>
        <p:spPr>
          <a:xfrm>
            <a:off x="457200" y="0"/>
            <a:ext cx="7924800" cy="1143000"/>
          </a:xfrm>
        </p:spPr>
        <p:txBody>
          <a:bodyPr>
            <a:normAutofit/>
          </a:bodyPr>
          <a:lstStyle/>
          <a:p>
            <a:r>
              <a:rPr lang="en-US" dirty="0" smtClean="0"/>
              <a:t>Keller’s ARCS Model: </a:t>
            </a:r>
            <a:r>
              <a:rPr lang="en-US" i="1" dirty="0" smtClean="0"/>
              <a:t>Confidence</a:t>
            </a:r>
            <a:endParaRPr lang="en-US" i="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2031507"/>
            <a:ext cx="2420720" cy="3618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6352337" y="5802866"/>
            <a:ext cx="1450846" cy="584775"/>
          </a:xfrm>
          <a:prstGeom prst="rect">
            <a:avLst/>
          </a:prstGeom>
          <a:noFill/>
        </p:spPr>
        <p:txBody>
          <a:bodyPr wrap="none" rtlCol="0">
            <a:spAutoFit/>
          </a:bodyPr>
          <a:lstStyle/>
          <a:p>
            <a:r>
              <a:rPr lang="en-US" sz="3200" dirty="0" smtClean="0"/>
              <a:t>Carolyn</a:t>
            </a:r>
            <a:endParaRPr lang="en-US" sz="3200" dirty="0"/>
          </a:p>
        </p:txBody>
      </p:sp>
      <p:sp>
        <p:nvSpPr>
          <p:cNvPr id="21" name="TextBox 20"/>
          <p:cNvSpPr txBox="1"/>
          <p:nvPr/>
        </p:nvSpPr>
        <p:spPr>
          <a:xfrm>
            <a:off x="2590800" y="1828800"/>
            <a:ext cx="3124200" cy="1569660"/>
          </a:xfrm>
          <a:prstGeom prst="rect">
            <a:avLst/>
          </a:prstGeom>
          <a:noFill/>
        </p:spPr>
        <p:txBody>
          <a:bodyPr wrap="square" rtlCol="0">
            <a:spAutoFit/>
          </a:bodyPr>
          <a:lstStyle/>
          <a:p>
            <a:pPr algn="ctr"/>
            <a:r>
              <a:rPr lang="en-US" sz="3200" dirty="0" smtClean="0"/>
              <a:t>Unnamed teacher might respond:</a:t>
            </a:r>
            <a:endParaRPr lang="en-US" sz="3200"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969" y="1935412"/>
            <a:ext cx="2074603" cy="286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ular Callout 9"/>
          <p:cNvSpPr/>
          <p:nvPr/>
        </p:nvSpPr>
        <p:spPr>
          <a:xfrm>
            <a:off x="2362201" y="3581400"/>
            <a:ext cx="3809999" cy="3047999"/>
          </a:xfrm>
          <a:prstGeom prst="wedgeRoundRectCallout">
            <a:avLst>
              <a:gd name="adj1" fmla="val -61720"/>
              <a:gd name="adj2" fmla="val -345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Carolyn, since you believe you will be rewarded appropriately for your own hard work, you have an </a:t>
            </a:r>
            <a:r>
              <a:rPr lang="en-US" sz="2800" i="1" dirty="0" smtClean="0"/>
              <a:t>internal</a:t>
            </a:r>
            <a:r>
              <a:rPr lang="en-US" sz="2800" dirty="0" smtClean="0"/>
              <a:t> locus of control.</a:t>
            </a:r>
            <a:endParaRPr lang="en-US" sz="2800" dirty="0"/>
          </a:p>
        </p:txBody>
      </p:sp>
    </p:spTree>
    <p:extLst>
      <p:ext uri="{BB962C8B-B14F-4D97-AF65-F5344CB8AC3E}">
        <p14:creationId xmlns:p14="http://schemas.microsoft.com/office/powerpoint/2010/main" val="199518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1029"/>
                                        </p:tgtEl>
                                        <p:attrNameLst>
                                          <p:attrName>style.visibility</p:attrName>
                                        </p:attrNameLst>
                                      </p:cBhvr>
                                      <p:to>
                                        <p:strVal val="visible"/>
                                      </p:to>
                                    </p:set>
                                    <p:anim calcmode="lin" valueType="num">
                                      <p:cBhvr>
                                        <p:cTn id="12" dur="1000" fill="hold"/>
                                        <p:tgtEl>
                                          <p:spTgt spid="1029"/>
                                        </p:tgtEl>
                                        <p:attrNameLst>
                                          <p:attrName>ppt_w</p:attrName>
                                        </p:attrNameLst>
                                      </p:cBhvr>
                                      <p:tavLst>
                                        <p:tav tm="0">
                                          <p:val>
                                            <p:fltVal val="0"/>
                                          </p:val>
                                        </p:tav>
                                        <p:tav tm="100000">
                                          <p:val>
                                            <p:strVal val="#ppt_w"/>
                                          </p:val>
                                        </p:tav>
                                      </p:tavLst>
                                    </p:anim>
                                    <p:anim calcmode="lin" valueType="num">
                                      <p:cBhvr>
                                        <p:cTn id="13" dur="1000" fill="hold"/>
                                        <p:tgtEl>
                                          <p:spTgt spid="1029"/>
                                        </p:tgtEl>
                                        <p:attrNameLst>
                                          <p:attrName>ppt_h</p:attrName>
                                        </p:attrNameLst>
                                      </p:cBhvr>
                                      <p:tavLst>
                                        <p:tav tm="0">
                                          <p:val>
                                            <p:fltVal val="0"/>
                                          </p:val>
                                        </p:tav>
                                        <p:tav tm="100000">
                                          <p:val>
                                            <p:strVal val="#ppt_h"/>
                                          </p:val>
                                        </p:tav>
                                      </p:tavLst>
                                    </p:anim>
                                    <p:animEffect transition="in" filter="fade">
                                      <p:cBhvr>
                                        <p:cTn id="14" dur="1000"/>
                                        <p:tgtEl>
                                          <p:spTgt spid="102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075418"/>
            <a:ext cx="8229600" cy="646331"/>
          </a:xfrm>
          <a:prstGeom prst="rect">
            <a:avLst/>
          </a:prstGeom>
          <a:noFill/>
        </p:spPr>
        <p:txBody>
          <a:bodyPr wrap="square" rtlCol="0">
            <a:spAutoFit/>
          </a:bodyPr>
          <a:lstStyle/>
          <a:p>
            <a:r>
              <a:rPr lang="en-US" sz="3600" dirty="0" smtClean="0"/>
              <a:t>A tale of two students (from Keller 2010)</a:t>
            </a:r>
          </a:p>
        </p:txBody>
      </p:sp>
      <p:sp>
        <p:nvSpPr>
          <p:cNvPr id="18" name="Title 1"/>
          <p:cNvSpPr>
            <a:spLocks noGrp="1"/>
          </p:cNvSpPr>
          <p:nvPr>
            <p:ph type="title"/>
          </p:nvPr>
        </p:nvSpPr>
        <p:spPr>
          <a:xfrm>
            <a:off x="457200" y="0"/>
            <a:ext cx="7924800" cy="1143000"/>
          </a:xfrm>
        </p:spPr>
        <p:txBody>
          <a:bodyPr>
            <a:normAutofit/>
          </a:bodyPr>
          <a:lstStyle/>
          <a:p>
            <a:r>
              <a:rPr lang="en-US" dirty="0" smtClean="0"/>
              <a:t>Keller’s ARCS Model: </a:t>
            </a:r>
            <a:r>
              <a:rPr lang="en-US" i="1" dirty="0" smtClean="0"/>
              <a:t>Confidence</a:t>
            </a:r>
            <a:endParaRPr lang="en-US" i="1" dirty="0"/>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343"/>
          <a:stretch/>
        </p:blipFill>
        <p:spPr bwMode="auto">
          <a:xfrm>
            <a:off x="457200" y="2057400"/>
            <a:ext cx="2286000" cy="3618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923572" y="5834342"/>
            <a:ext cx="1353256" cy="584775"/>
          </a:xfrm>
          <a:prstGeom prst="rect">
            <a:avLst/>
          </a:prstGeom>
          <a:noFill/>
        </p:spPr>
        <p:txBody>
          <a:bodyPr wrap="none" rtlCol="0">
            <a:spAutoFit/>
          </a:bodyPr>
          <a:lstStyle/>
          <a:p>
            <a:r>
              <a:rPr lang="en-US" sz="3200" dirty="0" smtClean="0"/>
              <a:t>Charlie</a:t>
            </a:r>
            <a:endParaRPr lang="en-US" sz="3200" dirty="0"/>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019800" y="2054441"/>
            <a:ext cx="2209800" cy="286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ular Callout 9"/>
          <p:cNvSpPr/>
          <p:nvPr/>
        </p:nvSpPr>
        <p:spPr>
          <a:xfrm>
            <a:off x="2667000" y="2487050"/>
            <a:ext cx="3505200" cy="3962399"/>
          </a:xfrm>
          <a:prstGeom prst="wedgeRoundRectCallout">
            <a:avLst>
              <a:gd name="adj1" fmla="val 60468"/>
              <a:gd name="adj2" fmla="val -1581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Charlie, since you believe any rewards you receive depend upon luck, personal favor, or other uncontrollable influences, you have an </a:t>
            </a:r>
            <a:r>
              <a:rPr lang="en-US" sz="2800" i="1" dirty="0" smtClean="0"/>
              <a:t>external</a:t>
            </a:r>
            <a:r>
              <a:rPr lang="en-US" sz="2800" dirty="0" smtClean="0"/>
              <a:t> locus of control. </a:t>
            </a:r>
            <a:endParaRPr lang="en-US" sz="2800" dirty="0"/>
          </a:p>
        </p:txBody>
      </p:sp>
    </p:spTree>
    <p:extLst>
      <p:ext uri="{BB962C8B-B14F-4D97-AF65-F5344CB8AC3E}">
        <p14:creationId xmlns:p14="http://schemas.microsoft.com/office/powerpoint/2010/main" val="30450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par>
                                <p:cTn id="10" presetID="42"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250" y="1050005"/>
            <a:ext cx="8650550" cy="646331"/>
          </a:xfrm>
          <a:prstGeom prst="rect">
            <a:avLst/>
          </a:prstGeom>
          <a:noFill/>
        </p:spPr>
        <p:txBody>
          <a:bodyPr wrap="square" rtlCol="0">
            <a:spAutoFit/>
          </a:bodyPr>
          <a:lstStyle/>
          <a:p>
            <a:r>
              <a:rPr lang="en-US" sz="3600" b="1" dirty="0" smtClean="0"/>
              <a:t>Locus of Control </a:t>
            </a:r>
            <a:r>
              <a:rPr lang="en-US" sz="3600" dirty="0" smtClean="0"/>
              <a:t>- Coined in 1966 by Rotter</a:t>
            </a:r>
          </a:p>
        </p:txBody>
      </p:sp>
      <p:sp>
        <p:nvSpPr>
          <p:cNvPr id="18" name="Title 1"/>
          <p:cNvSpPr>
            <a:spLocks noGrp="1"/>
          </p:cNvSpPr>
          <p:nvPr>
            <p:ph type="title"/>
          </p:nvPr>
        </p:nvSpPr>
        <p:spPr>
          <a:xfrm>
            <a:off x="457200" y="0"/>
            <a:ext cx="7924800" cy="1143000"/>
          </a:xfrm>
        </p:spPr>
        <p:txBody>
          <a:bodyPr>
            <a:normAutofit/>
          </a:bodyPr>
          <a:lstStyle/>
          <a:p>
            <a:r>
              <a:rPr lang="en-US" dirty="0" smtClean="0"/>
              <a:t>Keller’s ARCS Model: </a:t>
            </a:r>
            <a:r>
              <a:rPr lang="en-US" i="1" dirty="0" smtClean="0"/>
              <a:t>Confidence</a:t>
            </a:r>
            <a:endParaRPr lang="en-US" i="1"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7306" y="1981200"/>
            <a:ext cx="2279288" cy="340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91608" y="1696336"/>
            <a:ext cx="6285391" cy="5078313"/>
          </a:xfrm>
          <a:prstGeom prst="rect">
            <a:avLst/>
          </a:prstGeom>
          <a:noFill/>
        </p:spPr>
        <p:txBody>
          <a:bodyPr wrap="square" rtlCol="0">
            <a:spAutoFit/>
          </a:bodyPr>
          <a:lstStyle/>
          <a:p>
            <a:pPr marL="457200" indent="-457200">
              <a:buFont typeface="Arial" panose="020B0604020202020204" pitchFamily="34" charset="0"/>
              <a:buChar char="•"/>
            </a:pPr>
            <a:r>
              <a:rPr lang="en-US" sz="3600" b="1" i="1" dirty="0" smtClean="0"/>
              <a:t>Internal</a:t>
            </a:r>
            <a:r>
              <a:rPr lang="en-US" sz="3600" dirty="0" smtClean="0"/>
              <a:t> – “[p]</a:t>
            </a:r>
            <a:r>
              <a:rPr lang="en-US" sz="3600" dirty="0" err="1" smtClean="0"/>
              <a:t>eople</a:t>
            </a:r>
            <a:r>
              <a:rPr lang="en-US" sz="3600" dirty="0" smtClean="0"/>
              <a:t> </a:t>
            </a:r>
            <a:r>
              <a:rPr lang="en-US" sz="3600" dirty="0"/>
              <a:t>who believe they will be rewarded appropriately by means of </a:t>
            </a:r>
            <a:r>
              <a:rPr lang="en-US" sz="3600" dirty="0" smtClean="0"/>
              <a:t>grades, recognition</a:t>
            </a:r>
            <a:r>
              <a:rPr lang="en-US" sz="3600" dirty="0"/>
              <a:t>, money, privileges, or other tangible outcomes if they do a </a:t>
            </a:r>
            <a:r>
              <a:rPr lang="en-US" sz="3600" dirty="0" smtClean="0"/>
              <a:t>good job </a:t>
            </a:r>
            <a:r>
              <a:rPr lang="en-US" sz="3600" dirty="0"/>
              <a:t>are considered to have an internal locus of </a:t>
            </a:r>
            <a:r>
              <a:rPr lang="en-US" sz="3600" dirty="0" smtClean="0"/>
              <a:t>control,” (Keller, 2010, p. 138).</a:t>
            </a:r>
          </a:p>
        </p:txBody>
      </p:sp>
    </p:spTree>
    <p:extLst>
      <p:ext uri="{BB962C8B-B14F-4D97-AF65-F5344CB8AC3E}">
        <p14:creationId xmlns:p14="http://schemas.microsoft.com/office/powerpoint/2010/main" val="82204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699" y="346229"/>
            <a:ext cx="7694613" cy="5130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76056" y="5609493"/>
            <a:ext cx="6658874" cy="369332"/>
          </a:xfrm>
          <a:prstGeom prst="rect">
            <a:avLst/>
          </a:prstGeom>
          <a:noFill/>
        </p:spPr>
        <p:txBody>
          <a:bodyPr wrap="none" rtlCol="0">
            <a:spAutoFit/>
          </a:bodyPr>
          <a:lstStyle/>
          <a:p>
            <a:r>
              <a:rPr lang="en-US" dirty="0" smtClean="0"/>
              <a:t>Image retrieved from: https://www.dancecarmel.com/classes/ballet/</a:t>
            </a:r>
            <a:endParaRPr lang="en-US" dirty="0"/>
          </a:p>
        </p:txBody>
      </p:sp>
    </p:spTree>
    <p:extLst>
      <p:ext uri="{BB962C8B-B14F-4D97-AF65-F5344CB8AC3E}">
        <p14:creationId xmlns:p14="http://schemas.microsoft.com/office/powerpoint/2010/main" val="29337962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697037"/>
            <a:ext cx="6477000" cy="5078313"/>
          </a:xfrm>
          <a:prstGeom prst="rect">
            <a:avLst/>
          </a:prstGeom>
          <a:noFill/>
        </p:spPr>
        <p:txBody>
          <a:bodyPr wrap="square" rtlCol="0">
            <a:spAutoFit/>
          </a:bodyPr>
          <a:lstStyle/>
          <a:p>
            <a:pPr marL="457200" indent="-457200">
              <a:buFont typeface="Arial" panose="020B0604020202020204" pitchFamily="34" charset="0"/>
              <a:buChar char="•"/>
            </a:pPr>
            <a:r>
              <a:rPr lang="en-US" sz="3600" b="1" i="1" dirty="0" smtClean="0"/>
              <a:t>External</a:t>
            </a:r>
            <a:r>
              <a:rPr lang="en-US" sz="3600" dirty="0" smtClean="0"/>
              <a:t> – “[p]</a:t>
            </a:r>
            <a:r>
              <a:rPr lang="en-US" sz="3600" dirty="0" err="1" smtClean="0"/>
              <a:t>eople</a:t>
            </a:r>
            <a:r>
              <a:rPr lang="en-US" sz="3600" dirty="0" smtClean="0"/>
              <a:t> who believe that being rewarded depends on luck, personal favor, or other uncontrollable influences, regardless of how well or poorly they achieve, are considered to have an external locus of control,” (Keller, 2010, pp. 138, 139).</a:t>
            </a:r>
          </a:p>
        </p:txBody>
      </p:sp>
      <p:sp>
        <p:nvSpPr>
          <p:cNvPr id="18" name="Title 1"/>
          <p:cNvSpPr>
            <a:spLocks noGrp="1"/>
          </p:cNvSpPr>
          <p:nvPr>
            <p:ph type="title"/>
          </p:nvPr>
        </p:nvSpPr>
        <p:spPr>
          <a:xfrm>
            <a:off x="457200" y="0"/>
            <a:ext cx="7924800" cy="1143000"/>
          </a:xfrm>
        </p:spPr>
        <p:txBody>
          <a:bodyPr>
            <a:normAutofit/>
          </a:bodyPr>
          <a:lstStyle/>
          <a:p>
            <a:r>
              <a:rPr lang="en-US" dirty="0" smtClean="0"/>
              <a:t>Keller’s ARCS Model: </a:t>
            </a:r>
            <a:r>
              <a:rPr lang="en-US" i="1" dirty="0" smtClean="0"/>
              <a:t>Confidence</a:t>
            </a:r>
            <a:endParaRPr lang="en-US" i="1" dirty="0"/>
          </a:p>
        </p:txBody>
      </p:sp>
      <p:sp>
        <p:nvSpPr>
          <p:cNvPr id="4" name="TextBox 3"/>
          <p:cNvSpPr txBox="1"/>
          <p:nvPr/>
        </p:nvSpPr>
        <p:spPr>
          <a:xfrm>
            <a:off x="36250" y="1050005"/>
            <a:ext cx="8650550" cy="646331"/>
          </a:xfrm>
          <a:prstGeom prst="rect">
            <a:avLst/>
          </a:prstGeom>
          <a:noFill/>
        </p:spPr>
        <p:txBody>
          <a:bodyPr wrap="square" rtlCol="0">
            <a:spAutoFit/>
          </a:bodyPr>
          <a:lstStyle/>
          <a:p>
            <a:r>
              <a:rPr lang="en-US" sz="3600" b="1" dirty="0" smtClean="0"/>
              <a:t>Locus of Control </a:t>
            </a:r>
            <a:r>
              <a:rPr lang="en-US" sz="3600" dirty="0" smtClean="0"/>
              <a:t>- Coined in 1966 by Rotter</a:t>
            </a:r>
          </a:p>
        </p:txBody>
      </p:sp>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343"/>
          <a:stretch/>
        </p:blipFill>
        <p:spPr bwMode="auto">
          <a:xfrm>
            <a:off x="6629400" y="1828800"/>
            <a:ext cx="2286000" cy="3618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693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075418"/>
            <a:ext cx="8229600" cy="646331"/>
          </a:xfrm>
          <a:prstGeom prst="rect">
            <a:avLst/>
          </a:prstGeom>
          <a:noFill/>
        </p:spPr>
        <p:txBody>
          <a:bodyPr wrap="square" rtlCol="0">
            <a:spAutoFit/>
          </a:bodyPr>
          <a:lstStyle/>
          <a:p>
            <a:r>
              <a:rPr lang="en-US" sz="3600" dirty="0" smtClean="0"/>
              <a:t>Facilitate an internal locus of control…</a:t>
            </a:r>
          </a:p>
        </p:txBody>
      </p:sp>
      <p:sp>
        <p:nvSpPr>
          <p:cNvPr id="18" name="Title 1"/>
          <p:cNvSpPr>
            <a:spLocks noGrp="1"/>
          </p:cNvSpPr>
          <p:nvPr>
            <p:ph type="title"/>
          </p:nvPr>
        </p:nvSpPr>
        <p:spPr>
          <a:xfrm>
            <a:off x="457200" y="0"/>
            <a:ext cx="7924800" cy="1143000"/>
          </a:xfrm>
        </p:spPr>
        <p:txBody>
          <a:bodyPr>
            <a:normAutofit/>
          </a:bodyPr>
          <a:lstStyle/>
          <a:p>
            <a:r>
              <a:rPr lang="en-US" dirty="0" smtClean="0"/>
              <a:t>Keller’s ARCS Model: </a:t>
            </a:r>
            <a:r>
              <a:rPr lang="en-US" i="1" dirty="0" smtClean="0"/>
              <a:t>Confidence</a:t>
            </a:r>
            <a:endParaRPr lang="en-US" i="1" dirty="0"/>
          </a:p>
        </p:txBody>
      </p:sp>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495" y="1905000"/>
            <a:ext cx="2496105" cy="3260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ular Callout 9"/>
          <p:cNvSpPr/>
          <p:nvPr/>
        </p:nvSpPr>
        <p:spPr>
          <a:xfrm>
            <a:off x="3733800" y="2057400"/>
            <a:ext cx="4114800" cy="4114799"/>
          </a:xfrm>
          <a:prstGeom prst="wedgeRoundRectCallout">
            <a:avLst>
              <a:gd name="adj1" fmla="val -79309"/>
              <a:gd name="adj2" fmla="val -2612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Students are more motivated to work hard, if they believe they have some control over their learning outcomes.</a:t>
            </a:r>
          </a:p>
        </p:txBody>
      </p:sp>
    </p:spTree>
    <p:extLst>
      <p:ext uri="{BB962C8B-B14F-4D97-AF65-F5344CB8AC3E}">
        <p14:creationId xmlns:p14="http://schemas.microsoft.com/office/powerpoint/2010/main" val="307668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075418"/>
            <a:ext cx="8229600" cy="646331"/>
          </a:xfrm>
          <a:prstGeom prst="rect">
            <a:avLst/>
          </a:prstGeom>
          <a:noFill/>
        </p:spPr>
        <p:txBody>
          <a:bodyPr wrap="square" rtlCol="0">
            <a:spAutoFit/>
          </a:bodyPr>
          <a:lstStyle/>
          <a:p>
            <a:r>
              <a:rPr lang="en-US" sz="3600" dirty="0" smtClean="0"/>
              <a:t>Facilitate an internal locus of control…</a:t>
            </a:r>
          </a:p>
        </p:txBody>
      </p:sp>
      <p:sp>
        <p:nvSpPr>
          <p:cNvPr id="18" name="Title 1"/>
          <p:cNvSpPr>
            <a:spLocks noGrp="1"/>
          </p:cNvSpPr>
          <p:nvPr>
            <p:ph type="title"/>
          </p:nvPr>
        </p:nvSpPr>
        <p:spPr>
          <a:xfrm>
            <a:off x="457200" y="0"/>
            <a:ext cx="7924800" cy="1143000"/>
          </a:xfrm>
        </p:spPr>
        <p:txBody>
          <a:bodyPr>
            <a:normAutofit/>
          </a:bodyPr>
          <a:lstStyle/>
          <a:p>
            <a:r>
              <a:rPr lang="en-US" dirty="0" smtClean="0"/>
              <a:t>Keller’s ARCS Model: </a:t>
            </a:r>
            <a:r>
              <a:rPr lang="en-US" i="1" dirty="0" smtClean="0"/>
              <a:t>Confidence</a:t>
            </a:r>
            <a:endParaRPr lang="en-US" i="1" dirty="0"/>
          </a:p>
        </p:txBody>
      </p:sp>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495" y="1905000"/>
            <a:ext cx="2496105" cy="3260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ular Callout 9"/>
          <p:cNvSpPr/>
          <p:nvPr/>
        </p:nvSpPr>
        <p:spPr>
          <a:xfrm>
            <a:off x="3429000" y="1905000"/>
            <a:ext cx="2667000" cy="4495800"/>
          </a:xfrm>
          <a:prstGeom prst="wedgeRoundRectCallout">
            <a:avLst>
              <a:gd name="adj1" fmla="val -76486"/>
              <a:gd name="adj2" fmla="val -147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Let’s visit Carol S. </a:t>
            </a:r>
            <a:r>
              <a:rPr lang="en-US" sz="3600" dirty="0" err="1" smtClean="0"/>
              <a:t>Dweck’s</a:t>
            </a:r>
            <a:r>
              <a:rPr lang="en-US" sz="3600" dirty="0" smtClean="0"/>
              <a:t> work on Growth vs. Fixed mindsets!</a:t>
            </a:r>
          </a:p>
        </p:txBody>
      </p:sp>
      <p:pic>
        <p:nvPicPr>
          <p:cNvPr id="6" name="Picture 2" descr="https://proxy.duckduckgo.com/iu/?u=https%3A%2F%2Ftse4.mm.bing.net%2Fth%3Fid%3DOIP._SUKVJDoGRwWv5qI_0lP8AHaLG%26pid%3DApi&amp;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750" y="1918317"/>
            <a:ext cx="2275142" cy="3407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25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150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457200" y="0"/>
            <a:ext cx="7924800" cy="1143000"/>
          </a:xfrm>
        </p:spPr>
        <p:txBody>
          <a:bodyPr>
            <a:normAutofit/>
          </a:bodyPr>
          <a:lstStyle/>
          <a:p>
            <a:r>
              <a:rPr lang="en-US" dirty="0" smtClean="0"/>
              <a:t>Keller’s ARCS Model: </a:t>
            </a:r>
            <a:r>
              <a:rPr lang="en-US" i="1" dirty="0" smtClean="0"/>
              <a:t>Confidence</a:t>
            </a:r>
            <a:endParaRPr lang="en-US" i="1" dirty="0"/>
          </a:p>
        </p:txBody>
      </p:sp>
      <p:pic>
        <p:nvPicPr>
          <p:cNvPr id="3078" name="Picture 6" descr="Fixed Versus Growth Mindset – MIND-SE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95400"/>
            <a:ext cx="8336230" cy="5207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14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p:cTn id="7" dur="1000" fill="hold"/>
                                        <p:tgtEl>
                                          <p:spTgt spid="3078"/>
                                        </p:tgtEl>
                                        <p:attrNameLst>
                                          <p:attrName>ppt_w</p:attrName>
                                        </p:attrNameLst>
                                      </p:cBhvr>
                                      <p:tavLst>
                                        <p:tav tm="0">
                                          <p:val>
                                            <p:fltVal val="0"/>
                                          </p:val>
                                        </p:tav>
                                        <p:tav tm="100000">
                                          <p:val>
                                            <p:strVal val="#ppt_w"/>
                                          </p:val>
                                        </p:tav>
                                      </p:tavLst>
                                    </p:anim>
                                    <p:anim calcmode="lin" valueType="num">
                                      <p:cBhvr>
                                        <p:cTn id="8" dur="1000" fill="hold"/>
                                        <p:tgtEl>
                                          <p:spTgt spid="3078"/>
                                        </p:tgtEl>
                                        <p:attrNameLst>
                                          <p:attrName>ppt_h</p:attrName>
                                        </p:attrNameLst>
                                      </p:cBhvr>
                                      <p:tavLst>
                                        <p:tav tm="0">
                                          <p:val>
                                            <p:fltVal val="0"/>
                                          </p:val>
                                        </p:tav>
                                        <p:tav tm="100000">
                                          <p:val>
                                            <p:strVal val="#ppt_h"/>
                                          </p:val>
                                        </p:tav>
                                      </p:tavLst>
                                    </p:anim>
                                    <p:animEffect transition="in" filter="fade">
                                      <p:cBhvr>
                                        <p:cTn id="9" dur="1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457200" y="0"/>
            <a:ext cx="7924800" cy="1143000"/>
          </a:xfrm>
        </p:spPr>
        <p:txBody>
          <a:bodyPr>
            <a:normAutofit/>
          </a:bodyPr>
          <a:lstStyle/>
          <a:p>
            <a:r>
              <a:rPr lang="en-US" dirty="0" smtClean="0"/>
              <a:t>Keller’s ARCS Model: </a:t>
            </a:r>
            <a:r>
              <a:rPr lang="en-US" i="1" dirty="0" smtClean="0"/>
              <a:t>Confidence</a:t>
            </a:r>
            <a:endParaRPr lang="en-US" i="1" dirty="0"/>
          </a:p>
        </p:txBody>
      </p:sp>
      <p:sp>
        <p:nvSpPr>
          <p:cNvPr id="2" name="TextBox 1"/>
          <p:cNvSpPr txBox="1"/>
          <p:nvPr/>
        </p:nvSpPr>
        <p:spPr>
          <a:xfrm>
            <a:off x="685800" y="1295400"/>
            <a:ext cx="7010400" cy="2862322"/>
          </a:xfrm>
          <a:prstGeom prst="rect">
            <a:avLst/>
          </a:prstGeom>
          <a:noFill/>
        </p:spPr>
        <p:txBody>
          <a:bodyPr wrap="square" rtlCol="0">
            <a:spAutoFit/>
          </a:bodyPr>
          <a:lstStyle/>
          <a:p>
            <a:pPr algn="ctr"/>
            <a:r>
              <a:rPr lang="en-US" sz="3600" dirty="0" smtClean="0"/>
              <a:t>As teacher’s we can do much to facilitate a classroom environment that fosters a growth mindset.</a:t>
            </a:r>
          </a:p>
          <a:p>
            <a:pPr algn="ctr"/>
            <a:endParaRPr lang="en-US" sz="3600" dirty="0"/>
          </a:p>
          <a:p>
            <a:pPr algn="ctr"/>
            <a:r>
              <a:rPr lang="en-US" sz="3600" dirty="0" smtClean="0"/>
              <a:t>Be mindful of your PRAISE!</a:t>
            </a:r>
            <a:endParaRPr lang="en-US" sz="3600" dirty="0"/>
          </a:p>
        </p:txBody>
      </p:sp>
    </p:spTree>
    <p:extLst>
      <p:ext uri="{BB962C8B-B14F-4D97-AF65-F5344CB8AC3E}">
        <p14:creationId xmlns:p14="http://schemas.microsoft.com/office/powerpoint/2010/main" val="356383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Satisfaction</a:t>
            </a:r>
            <a:endParaRPr lang="en-US" dirty="0"/>
          </a:p>
        </p:txBody>
      </p:sp>
      <p:sp>
        <p:nvSpPr>
          <p:cNvPr id="3" name="Subtitle 2"/>
          <p:cNvSpPr>
            <a:spLocks noGrp="1"/>
          </p:cNvSpPr>
          <p:nvPr>
            <p:ph type="subTitle" idx="1"/>
          </p:nvPr>
        </p:nvSpPr>
        <p:spPr/>
        <p:txBody>
          <a:bodyPr/>
          <a:lstStyle/>
          <a:p>
            <a:r>
              <a:rPr lang="en-US" dirty="0" smtClean="0"/>
              <a:t>Keller’s ARCS Model of Motivation</a:t>
            </a:r>
            <a:endParaRPr lang="en-US" dirty="0"/>
          </a:p>
        </p:txBody>
      </p:sp>
      <p:sp>
        <p:nvSpPr>
          <p:cNvPr id="17" name="Oval 16"/>
          <p:cNvSpPr/>
          <p:nvPr/>
        </p:nvSpPr>
        <p:spPr>
          <a:xfrm rot="2444922">
            <a:off x="5802473" y="3501001"/>
            <a:ext cx="2667000" cy="1371600"/>
          </a:xfrm>
          <a:prstGeom prst="ellipse">
            <a:avLst/>
          </a:prstGeom>
          <a:gradFill>
            <a:gsLst>
              <a:gs pos="0">
                <a:schemeClr val="accent1">
                  <a:tint val="66000"/>
                  <a:satMod val="160000"/>
                </a:schemeClr>
              </a:gs>
              <a:gs pos="47000">
                <a:schemeClr val="accent1">
                  <a:tint val="44500"/>
                  <a:satMod val="160000"/>
                  <a:lumMod val="91000"/>
                </a:schemeClr>
              </a:gs>
              <a:gs pos="100000">
                <a:schemeClr val="accent1">
                  <a:tint val="23500"/>
                  <a:satMod val="160000"/>
                </a:schemeClr>
              </a:gs>
            </a:gsLst>
            <a:lin ang="21594000" scaled="0"/>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9217940">
            <a:off x="4832716" y="3491716"/>
            <a:ext cx="2667000" cy="13716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9142189">
            <a:off x="5794742" y="2660099"/>
            <a:ext cx="2667000" cy="13716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2543512">
            <a:off x="4838838" y="2650814"/>
            <a:ext cx="2667000" cy="13716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87076" y="2362750"/>
            <a:ext cx="357790" cy="369332"/>
          </a:xfrm>
          <a:prstGeom prst="rect">
            <a:avLst/>
          </a:prstGeom>
          <a:noFill/>
        </p:spPr>
        <p:txBody>
          <a:bodyPr wrap="none" rtlCol="0">
            <a:spAutoFit/>
          </a:bodyPr>
          <a:lstStyle/>
          <a:p>
            <a:r>
              <a:rPr lang="en-US" dirty="0" smtClean="0">
                <a:latin typeface="Segoe UI Black" panose="020B0A02040204020203" pitchFamily="34" charset="0"/>
                <a:ea typeface="Segoe UI Black" panose="020B0A02040204020203" pitchFamily="34" charset="0"/>
              </a:rPr>
              <a:t>A</a:t>
            </a:r>
            <a:endParaRPr lang="en-US" dirty="0">
              <a:latin typeface="Segoe UI Black" panose="020B0A02040204020203" pitchFamily="34" charset="0"/>
              <a:ea typeface="Segoe UI Black" panose="020B0A02040204020203" pitchFamily="34" charset="0"/>
            </a:endParaRPr>
          </a:p>
        </p:txBody>
      </p:sp>
      <p:sp>
        <p:nvSpPr>
          <p:cNvPr id="22" name="TextBox 21"/>
          <p:cNvSpPr txBox="1"/>
          <p:nvPr/>
        </p:nvSpPr>
        <p:spPr>
          <a:xfrm>
            <a:off x="5158282" y="2732082"/>
            <a:ext cx="1068626" cy="369332"/>
          </a:xfrm>
          <a:prstGeom prst="rect">
            <a:avLst/>
          </a:prstGeom>
          <a:noFill/>
        </p:spPr>
        <p:txBody>
          <a:bodyPr wrap="none" rtlCol="0">
            <a:spAutoFit/>
          </a:bodyPr>
          <a:lstStyle/>
          <a:p>
            <a:r>
              <a:rPr lang="en-US" dirty="0" smtClean="0"/>
              <a:t>Attention</a:t>
            </a:r>
            <a:endParaRPr lang="en-US" dirty="0"/>
          </a:p>
        </p:txBody>
      </p:sp>
      <p:sp>
        <p:nvSpPr>
          <p:cNvPr id="23" name="TextBox 22"/>
          <p:cNvSpPr txBox="1"/>
          <p:nvPr/>
        </p:nvSpPr>
        <p:spPr>
          <a:xfrm>
            <a:off x="7663194" y="2362750"/>
            <a:ext cx="341760" cy="369332"/>
          </a:xfrm>
          <a:prstGeom prst="rect">
            <a:avLst/>
          </a:prstGeom>
          <a:noFill/>
        </p:spPr>
        <p:txBody>
          <a:bodyPr wrap="none" rtlCol="0">
            <a:spAutoFit/>
          </a:bodyPr>
          <a:lstStyle/>
          <a:p>
            <a:r>
              <a:rPr lang="en-US" dirty="0">
                <a:latin typeface="Segoe UI Black" panose="020B0A02040204020203" pitchFamily="34" charset="0"/>
                <a:ea typeface="Segoe UI Black" panose="020B0A02040204020203" pitchFamily="34" charset="0"/>
              </a:rPr>
              <a:t>R</a:t>
            </a:r>
          </a:p>
        </p:txBody>
      </p:sp>
      <p:sp>
        <p:nvSpPr>
          <p:cNvPr id="24" name="TextBox 23"/>
          <p:cNvSpPr txBox="1"/>
          <p:nvPr/>
        </p:nvSpPr>
        <p:spPr>
          <a:xfrm>
            <a:off x="6943765" y="2701304"/>
            <a:ext cx="1151341" cy="369332"/>
          </a:xfrm>
          <a:prstGeom prst="rect">
            <a:avLst/>
          </a:prstGeom>
          <a:noFill/>
        </p:spPr>
        <p:txBody>
          <a:bodyPr wrap="none" rtlCol="0">
            <a:spAutoFit/>
          </a:bodyPr>
          <a:lstStyle/>
          <a:p>
            <a:r>
              <a:rPr lang="en-US" dirty="0" smtClean="0"/>
              <a:t>Relevance</a:t>
            </a:r>
            <a:endParaRPr lang="en-US" dirty="0"/>
          </a:p>
        </p:txBody>
      </p:sp>
      <p:sp>
        <p:nvSpPr>
          <p:cNvPr id="25" name="TextBox 24"/>
          <p:cNvSpPr txBox="1"/>
          <p:nvPr/>
        </p:nvSpPr>
        <p:spPr>
          <a:xfrm>
            <a:off x="5158282" y="4752838"/>
            <a:ext cx="330540" cy="369332"/>
          </a:xfrm>
          <a:prstGeom prst="rect">
            <a:avLst/>
          </a:prstGeom>
          <a:noFill/>
        </p:spPr>
        <p:txBody>
          <a:bodyPr wrap="none" rtlCol="0">
            <a:spAutoFit/>
          </a:bodyPr>
          <a:lstStyle/>
          <a:p>
            <a:r>
              <a:rPr lang="en-US" dirty="0">
                <a:latin typeface="Segoe UI Black" panose="020B0A02040204020203" pitchFamily="34" charset="0"/>
                <a:ea typeface="Segoe UI Black" panose="020B0A02040204020203" pitchFamily="34" charset="0"/>
              </a:rPr>
              <a:t>C</a:t>
            </a:r>
          </a:p>
        </p:txBody>
      </p:sp>
      <p:sp>
        <p:nvSpPr>
          <p:cNvPr id="26" name="TextBox 25"/>
          <p:cNvSpPr txBox="1"/>
          <p:nvPr/>
        </p:nvSpPr>
        <p:spPr>
          <a:xfrm>
            <a:off x="5069540" y="4391651"/>
            <a:ext cx="1246110" cy="369332"/>
          </a:xfrm>
          <a:prstGeom prst="rect">
            <a:avLst/>
          </a:prstGeom>
          <a:noFill/>
        </p:spPr>
        <p:txBody>
          <a:bodyPr wrap="none" rtlCol="0">
            <a:spAutoFit/>
          </a:bodyPr>
          <a:lstStyle/>
          <a:p>
            <a:r>
              <a:rPr lang="en-US" dirty="0" smtClean="0"/>
              <a:t>Confidence</a:t>
            </a:r>
            <a:endParaRPr lang="en-US" dirty="0"/>
          </a:p>
        </p:txBody>
      </p:sp>
      <p:sp>
        <p:nvSpPr>
          <p:cNvPr id="27" name="TextBox 26"/>
          <p:cNvSpPr txBox="1"/>
          <p:nvPr/>
        </p:nvSpPr>
        <p:spPr>
          <a:xfrm>
            <a:off x="6664070" y="4403352"/>
            <a:ext cx="1669881" cy="461665"/>
          </a:xfrm>
          <a:prstGeom prst="rect">
            <a:avLst/>
          </a:prstGeom>
          <a:noFill/>
        </p:spPr>
        <p:txBody>
          <a:bodyPr wrap="none" rtlCol="0">
            <a:spAutoFit/>
          </a:bodyPr>
          <a:lstStyle/>
          <a:p>
            <a:r>
              <a:rPr lang="en-US" sz="2400" b="1" dirty="0" smtClean="0"/>
              <a:t>Satisfaction</a:t>
            </a:r>
            <a:endParaRPr lang="en-US" sz="2400" b="1" dirty="0"/>
          </a:p>
        </p:txBody>
      </p:sp>
      <p:sp>
        <p:nvSpPr>
          <p:cNvPr id="28" name="TextBox 27"/>
          <p:cNvSpPr txBox="1"/>
          <p:nvPr/>
        </p:nvSpPr>
        <p:spPr>
          <a:xfrm>
            <a:off x="7705256" y="4707094"/>
            <a:ext cx="389850" cy="523220"/>
          </a:xfrm>
          <a:prstGeom prst="rect">
            <a:avLst/>
          </a:prstGeom>
          <a:noFill/>
        </p:spPr>
        <p:txBody>
          <a:bodyPr wrap="none" rtlCol="0">
            <a:spAutoFit/>
          </a:bodyPr>
          <a:lstStyle/>
          <a:p>
            <a:r>
              <a:rPr lang="en-US" sz="2800" dirty="0" smtClean="0">
                <a:latin typeface="Segoe UI Black" panose="020B0A02040204020203" pitchFamily="34" charset="0"/>
                <a:ea typeface="Segoe UI Black" panose="020B0A02040204020203" pitchFamily="34" charset="0"/>
              </a:rPr>
              <a:t>S</a:t>
            </a:r>
            <a:endParaRPr lang="en-US" sz="2800" dirty="0">
              <a:latin typeface="Segoe UI Black" panose="020B0A02040204020203" pitchFamily="34" charset="0"/>
              <a:ea typeface="Segoe UI Black" panose="020B0A02040204020203" pitchFamily="34" charset="0"/>
            </a:endParaRPr>
          </a:p>
        </p:txBody>
      </p:sp>
      <p:sp>
        <p:nvSpPr>
          <p:cNvPr id="29" name="TextBox 28"/>
          <p:cNvSpPr txBox="1"/>
          <p:nvPr/>
        </p:nvSpPr>
        <p:spPr>
          <a:xfrm>
            <a:off x="6055923" y="3359754"/>
            <a:ext cx="1216295" cy="646331"/>
          </a:xfrm>
          <a:prstGeom prst="rect">
            <a:avLst/>
          </a:prstGeom>
          <a:noFill/>
        </p:spPr>
        <p:txBody>
          <a:bodyPr wrap="none" rtlCol="0">
            <a:spAutoFit/>
          </a:bodyPr>
          <a:lstStyle/>
          <a:p>
            <a:pPr algn="ctr"/>
            <a:r>
              <a:rPr lang="en-US" dirty="0" smtClean="0"/>
              <a:t>Learner</a:t>
            </a:r>
          </a:p>
          <a:p>
            <a:pPr algn="ctr"/>
            <a:r>
              <a:rPr lang="en-US" dirty="0" smtClean="0"/>
              <a:t>Motivation</a:t>
            </a:r>
            <a:endParaRPr lang="en-US" dirty="0"/>
          </a:p>
        </p:txBody>
      </p:sp>
    </p:spTree>
    <p:extLst>
      <p:ext uri="{BB962C8B-B14F-4D97-AF65-F5344CB8AC3E}">
        <p14:creationId xmlns:p14="http://schemas.microsoft.com/office/powerpoint/2010/main" val="39599260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90600"/>
            <a:ext cx="8153400" cy="5632311"/>
          </a:xfrm>
          <a:prstGeom prst="rect">
            <a:avLst/>
          </a:prstGeom>
        </p:spPr>
        <p:txBody>
          <a:bodyPr wrap="square">
            <a:spAutoFit/>
          </a:bodyPr>
          <a:lstStyle/>
          <a:p>
            <a:r>
              <a:rPr lang="en-US" sz="3600" b="1" i="1" dirty="0"/>
              <a:t>Intrinsic motivation</a:t>
            </a:r>
            <a:r>
              <a:rPr lang="en-US" sz="3600" dirty="0"/>
              <a:t>, which can also be called </a:t>
            </a:r>
            <a:r>
              <a:rPr lang="en-US" sz="3600" i="1" dirty="0"/>
              <a:t>intrinsic </a:t>
            </a:r>
            <a:r>
              <a:rPr lang="en-US" sz="3600" i="1" dirty="0" smtClean="0"/>
              <a:t>satisfaction</a:t>
            </a:r>
            <a:r>
              <a:rPr lang="en-US" sz="3600" dirty="0" smtClean="0"/>
              <a:t>, comes from:</a:t>
            </a:r>
          </a:p>
          <a:p>
            <a:pPr marL="571500" indent="-571500">
              <a:buFont typeface="Arial" panose="020B0604020202020204" pitchFamily="34" charset="0"/>
              <a:buChar char="•"/>
            </a:pPr>
            <a:r>
              <a:rPr lang="en-US" sz="3600" dirty="0" smtClean="0"/>
              <a:t>Feelings </a:t>
            </a:r>
            <a:r>
              <a:rPr lang="en-US" sz="3600" dirty="0"/>
              <a:t>of </a:t>
            </a:r>
            <a:r>
              <a:rPr lang="en-US" sz="3600" dirty="0" smtClean="0"/>
              <a:t>mastery</a:t>
            </a:r>
          </a:p>
          <a:p>
            <a:pPr marL="571500" indent="-571500">
              <a:buFont typeface="Arial" panose="020B0604020202020204" pitchFamily="34" charset="0"/>
              <a:buChar char="•"/>
            </a:pPr>
            <a:r>
              <a:rPr lang="en-US" sz="3600" dirty="0" smtClean="0"/>
              <a:t>From </a:t>
            </a:r>
            <a:r>
              <a:rPr lang="en-US" sz="3600" dirty="0"/>
              <a:t>the pleasure of having </a:t>
            </a:r>
            <a:r>
              <a:rPr lang="en-US" sz="3600" dirty="0" smtClean="0"/>
              <a:t>succeeded at </a:t>
            </a:r>
            <a:r>
              <a:rPr lang="en-US" sz="3600" dirty="0"/>
              <a:t>a task which was meaningful and </a:t>
            </a:r>
            <a:r>
              <a:rPr lang="en-US" sz="3600" dirty="0" smtClean="0"/>
              <a:t>challenging</a:t>
            </a:r>
          </a:p>
          <a:p>
            <a:pPr marL="571500" indent="-571500">
              <a:buFont typeface="Arial" panose="020B0604020202020204" pitchFamily="34" charset="0"/>
              <a:buChar char="•"/>
            </a:pPr>
            <a:r>
              <a:rPr lang="en-US" sz="3600" dirty="0" smtClean="0"/>
              <a:t>Feeling competent in areas of personal interest</a:t>
            </a:r>
          </a:p>
          <a:p>
            <a:pPr marL="571500" indent="-571500">
              <a:buFont typeface="Arial" panose="020B0604020202020204" pitchFamily="34" charset="0"/>
              <a:buChar char="•"/>
            </a:pPr>
            <a:r>
              <a:rPr lang="en-US" sz="3600" dirty="0" smtClean="0"/>
              <a:t>Having a sense of control over your own success</a:t>
            </a:r>
            <a:endParaRPr lang="en-US" sz="3600" dirty="0"/>
          </a:p>
        </p:txBody>
      </p:sp>
      <p:sp>
        <p:nvSpPr>
          <p:cNvPr id="3" name="Title 1"/>
          <p:cNvSpPr>
            <a:spLocks noGrp="1"/>
          </p:cNvSpPr>
          <p:nvPr>
            <p:ph type="title"/>
          </p:nvPr>
        </p:nvSpPr>
        <p:spPr>
          <a:xfrm>
            <a:off x="381000" y="0"/>
            <a:ext cx="8001000" cy="1143000"/>
          </a:xfrm>
        </p:spPr>
        <p:txBody>
          <a:bodyPr>
            <a:normAutofit/>
          </a:bodyPr>
          <a:lstStyle/>
          <a:p>
            <a:r>
              <a:rPr lang="en-US" dirty="0" smtClean="0"/>
              <a:t>Keller’s ARCS Model: </a:t>
            </a:r>
            <a:r>
              <a:rPr lang="en-US" i="1" dirty="0" smtClean="0"/>
              <a:t>Satisfaction</a:t>
            </a:r>
            <a:endParaRPr lang="en-US" i="1" dirty="0"/>
          </a:p>
        </p:txBody>
      </p:sp>
    </p:spTree>
    <p:extLst>
      <p:ext uri="{BB962C8B-B14F-4D97-AF65-F5344CB8AC3E}">
        <p14:creationId xmlns:p14="http://schemas.microsoft.com/office/powerpoint/2010/main" val="113383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90600"/>
            <a:ext cx="8153400" cy="5078313"/>
          </a:xfrm>
          <a:prstGeom prst="rect">
            <a:avLst/>
          </a:prstGeom>
        </p:spPr>
        <p:txBody>
          <a:bodyPr wrap="square">
            <a:spAutoFit/>
          </a:bodyPr>
          <a:lstStyle/>
          <a:p>
            <a:r>
              <a:rPr lang="en-US" sz="3600" dirty="0" smtClean="0"/>
              <a:t>When learners are intrinsically motivated, they are enjoying satisfaction from the task itself - not necessarily for any external rewards they may receive for task mastery.</a:t>
            </a:r>
          </a:p>
          <a:p>
            <a:endParaRPr lang="en-US" sz="3600" dirty="0"/>
          </a:p>
          <a:p>
            <a:r>
              <a:rPr lang="en-US" sz="3600" dirty="0" smtClean="0"/>
              <a:t>By contrast, </a:t>
            </a:r>
            <a:r>
              <a:rPr lang="en-US" sz="3600" b="1" i="1" dirty="0" smtClean="0"/>
              <a:t>extrinsic motivation </a:t>
            </a:r>
            <a:r>
              <a:rPr lang="en-US" sz="3600" dirty="0" smtClean="0"/>
              <a:t>refers to behaviors that are driven by external rewards such as grades, money, praise, and recognition.</a:t>
            </a:r>
          </a:p>
        </p:txBody>
      </p:sp>
      <p:sp>
        <p:nvSpPr>
          <p:cNvPr id="3" name="Title 1"/>
          <p:cNvSpPr>
            <a:spLocks noGrp="1"/>
          </p:cNvSpPr>
          <p:nvPr>
            <p:ph type="title"/>
          </p:nvPr>
        </p:nvSpPr>
        <p:spPr>
          <a:xfrm>
            <a:off x="381000" y="0"/>
            <a:ext cx="8001000" cy="1143000"/>
          </a:xfrm>
        </p:spPr>
        <p:txBody>
          <a:bodyPr>
            <a:normAutofit/>
          </a:bodyPr>
          <a:lstStyle/>
          <a:p>
            <a:r>
              <a:rPr lang="en-US" dirty="0" smtClean="0"/>
              <a:t>Keller’s ARCS Model: </a:t>
            </a:r>
            <a:r>
              <a:rPr lang="en-US" i="1" dirty="0" smtClean="0"/>
              <a:t>Satisfaction</a:t>
            </a:r>
            <a:endParaRPr lang="en-US" i="1" dirty="0"/>
          </a:p>
        </p:txBody>
      </p:sp>
    </p:spTree>
    <p:extLst>
      <p:ext uri="{BB962C8B-B14F-4D97-AF65-F5344CB8AC3E}">
        <p14:creationId xmlns:p14="http://schemas.microsoft.com/office/powerpoint/2010/main" val="167808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81000" y="0"/>
            <a:ext cx="8001000" cy="1143000"/>
          </a:xfrm>
        </p:spPr>
        <p:txBody>
          <a:bodyPr>
            <a:normAutofit/>
          </a:bodyPr>
          <a:lstStyle/>
          <a:p>
            <a:r>
              <a:rPr lang="en-US" dirty="0" smtClean="0"/>
              <a:t>Keller’s ARCS Model: </a:t>
            </a:r>
            <a:r>
              <a:rPr lang="en-US" i="1" dirty="0" smtClean="0"/>
              <a:t>Satisfaction</a:t>
            </a:r>
            <a:endParaRPr lang="en-US" i="1" dirty="0"/>
          </a:p>
        </p:txBody>
      </p:sp>
      <p:sp>
        <p:nvSpPr>
          <p:cNvPr id="4" name="Rectangle 3"/>
          <p:cNvSpPr/>
          <p:nvPr/>
        </p:nvSpPr>
        <p:spPr>
          <a:xfrm>
            <a:off x="228600" y="990600"/>
            <a:ext cx="8077200" cy="5693866"/>
          </a:xfrm>
          <a:prstGeom prst="rect">
            <a:avLst/>
          </a:prstGeom>
        </p:spPr>
        <p:txBody>
          <a:bodyPr wrap="square">
            <a:spAutoFit/>
          </a:bodyPr>
          <a:lstStyle/>
          <a:p>
            <a:r>
              <a:rPr lang="en-US" sz="2800" dirty="0" smtClean="0"/>
              <a:t>Tips for rewarding student outcomes effectively (Keller, 2010, pp. 190, 191):</a:t>
            </a:r>
            <a:endParaRPr lang="en-US" sz="2800" dirty="0"/>
          </a:p>
          <a:p>
            <a:pPr marL="514350" indent="-514350">
              <a:buFont typeface="+mj-lt"/>
              <a:buAutoNum type="arabicPeriod"/>
            </a:pPr>
            <a:r>
              <a:rPr lang="en-US" sz="2800" dirty="0" smtClean="0"/>
              <a:t>Include </a:t>
            </a:r>
            <a:r>
              <a:rPr lang="en-US" sz="2800" dirty="0"/>
              <a:t>games with scoring systems to provide an extrinsic </a:t>
            </a:r>
            <a:r>
              <a:rPr lang="en-US" sz="2800" dirty="0" smtClean="0"/>
              <a:t>reward system </a:t>
            </a:r>
            <a:r>
              <a:rPr lang="en-US" sz="2800" dirty="0"/>
              <a:t>for routine, boring tasks such as drill and </a:t>
            </a:r>
            <a:r>
              <a:rPr lang="en-US" sz="2800" dirty="0" smtClean="0"/>
              <a:t>practice.</a:t>
            </a:r>
          </a:p>
          <a:p>
            <a:pPr marL="514350" indent="-514350">
              <a:buFont typeface="+mj-lt"/>
              <a:buAutoNum type="arabicPeriod"/>
            </a:pPr>
            <a:r>
              <a:rPr lang="en-US" sz="2800" dirty="0" smtClean="0"/>
              <a:t>Use </a:t>
            </a:r>
            <a:r>
              <a:rPr lang="en-US" sz="2800" dirty="0"/>
              <a:t>extrinsic rewards to reinforce intrinsically interesting tasks </a:t>
            </a:r>
            <a:r>
              <a:rPr lang="en-US" sz="2800" dirty="0" smtClean="0"/>
              <a:t>in an </a:t>
            </a:r>
            <a:r>
              <a:rPr lang="en-US" sz="2800" dirty="0"/>
              <a:t>unexpected, non-controlling, </a:t>
            </a:r>
            <a:r>
              <a:rPr lang="en-US" sz="2800" dirty="0" smtClean="0"/>
              <a:t>manner.</a:t>
            </a:r>
          </a:p>
          <a:p>
            <a:pPr marL="514350" indent="-514350">
              <a:buFont typeface="+mj-lt"/>
              <a:buAutoNum type="arabicPeriod"/>
            </a:pPr>
            <a:r>
              <a:rPr lang="en-US" sz="2800" dirty="0" smtClean="0"/>
              <a:t>Include </a:t>
            </a:r>
            <a:r>
              <a:rPr lang="en-US" sz="2800" dirty="0"/>
              <a:t>congratulatory comments for correct </a:t>
            </a:r>
            <a:r>
              <a:rPr lang="en-US" sz="2800" dirty="0" smtClean="0"/>
              <a:t>responses.</a:t>
            </a:r>
          </a:p>
          <a:p>
            <a:pPr marL="514350" indent="-514350">
              <a:buFont typeface="+mj-lt"/>
              <a:buAutoNum type="arabicPeriod"/>
            </a:pPr>
            <a:r>
              <a:rPr lang="en-US" sz="2800" dirty="0" smtClean="0"/>
              <a:t>Give </a:t>
            </a:r>
            <a:r>
              <a:rPr lang="en-US" sz="2800" dirty="0"/>
              <a:t>students personal attention while working to accomplish </a:t>
            </a:r>
            <a:r>
              <a:rPr lang="en-US" sz="2800" dirty="0" smtClean="0"/>
              <a:t>the task</a:t>
            </a:r>
            <a:r>
              <a:rPr lang="en-US" sz="2800" dirty="0"/>
              <a:t>, or after successful task accomplishment.</a:t>
            </a:r>
          </a:p>
        </p:txBody>
      </p:sp>
    </p:spTree>
    <p:extLst>
      <p:ext uri="{BB962C8B-B14F-4D97-AF65-F5344CB8AC3E}">
        <p14:creationId xmlns:p14="http://schemas.microsoft.com/office/powerpoint/2010/main" val="361088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81000" y="0"/>
            <a:ext cx="8001000" cy="1143000"/>
          </a:xfrm>
        </p:spPr>
        <p:txBody>
          <a:bodyPr>
            <a:normAutofit/>
          </a:bodyPr>
          <a:lstStyle/>
          <a:p>
            <a:r>
              <a:rPr lang="en-US" dirty="0" smtClean="0"/>
              <a:t>Keller’s ARCS Model: </a:t>
            </a:r>
            <a:r>
              <a:rPr lang="en-US" i="1" dirty="0" smtClean="0"/>
              <a:t>Satisfaction</a:t>
            </a:r>
            <a:endParaRPr lang="en-US" i="1" dirty="0"/>
          </a:p>
        </p:txBody>
      </p:sp>
      <p:sp>
        <p:nvSpPr>
          <p:cNvPr id="4" name="Rectangle 3"/>
          <p:cNvSpPr/>
          <p:nvPr/>
        </p:nvSpPr>
        <p:spPr>
          <a:xfrm>
            <a:off x="228600" y="990600"/>
            <a:ext cx="8077200" cy="5262979"/>
          </a:xfrm>
          <a:prstGeom prst="rect">
            <a:avLst/>
          </a:prstGeom>
        </p:spPr>
        <p:txBody>
          <a:bodyPr wrap="square">
            <a:spAutoFit/>
          </a:bodyPr>
          <a:lstStyle/>
          <a:p>
            <a:r>
              <a:rPr lang="en-US" sz="2800" dirty="0"/>
              <a:t>Tips for rewarding student outcomes effectively (Keller, 2010, pp. 190, 191):</a:t>
            </a:r>
          </a:p>
          <a:p>
            <a:endParaRPr lang="en-US" sz="2800" dirty="0" smtClean="0"/>
          </a:p>
          <a:p>
            <a:pPr marL="514350" indent="-514350">
              <a:buFont typeface="+mj-lt"/>
              <a:buAutoNum type="arabicPeriod" startAt="5"/>
            </a:pPr>
            <a:r>
              <a:rPr lang="en-US" sz="2800" dirty="0" smtClean="0"/>
              <a:t>Use </a:t>
            </a:r>
            <a:r>
              <a:rPr lang="en-US" sz="2800" dirty="0"/>
              <a:t>reinforcements frequently when learners are trying to master </a:t>
            </a:r>
            <a:r>
              <a:rPr lang="en-US" sz="2800" dirty="0" smtClean="0"/>
              <a:t>a new skill.</a:t>
            </a:r>
          </a:p>
          <a:p>
            <a:pPr marL="514350" indent="-514350">
              <a:buFont typeface="+mj-lt"/>
              <a:buAutoNum type="arabicPeriod" startAt="5"/>
            </a:pPr>
            <a:r>
              <a:rPr lang="en-US" sz="2800" dirty="0" smtClean="0"/>
              <a:t>Use </a:t>
            </a:r>
            <a:r>
              <a:rPr lang="en-US" sz="2800" dirty="0"/>
              <a:t>reinforcements more intermittently as learners become </a:t>
            </a:r>
            <a:r>
              <a:rPr lang="en-US" sz="2800" dirty="0" smtClean="0"/>
              <a:t>more competent </a:t>
            </a:r>
            <a:r>
              <a:rPr lang="en-US" sz="2800" dirty="0"/>
              <a:t>at a </a:t>
            </a:r>
            <a:r>
              <a:rPr lang="en-US" sz="2800" dirty="0" smtClean="0"/>
              <a:t>task.</a:t>
            </a:r>
          </a:p>
          <a:p>
            <a:pPr marL="514350" indent="-514350">
              <a:buFont typeface="+mj-lt"/>
              <a:buAutoNum type="arabicPeriod" startAt="5"/>
            </a:pPr>
            <a:r>
              <a:rPr lang="en-US" sz="2800" dirty="0" smtClean="0"/>
              <a:t>Avoid </a:t>
            </a:r>
            <a:r>
              <a:rPr lang="en-US" sz="2800" dirty="0"/>
              <a:t>threats and surveillance as means of obtaining </a:t>
            </a:r>
            <a:r>
              <a:rPr lang="en-US" sz="2800" dirty="0" smtClean="0"/>
              <a:t>task performance.</a:t>
            </a:r>
          </a:p>
          <a:p>
            <a:pPr marL="514350" indent="-514350">
              <a:buFont typeface="+mj-lt"/>
              <a:buAutoNum type="arabicPeriod" startAt="5"/>
            </a:pPr>
            <a:r>
              <a:rPr lang="en-US" sz="2800" dirty="0" smtClean="0"/>
              <a:t>Use </a:t>
            </a:r>
            <a:r>
              <a:rPr lang="en-US" sz="2800" dirty="0"/>
              <a:t>certificates or ‘‘symbolic’’ rewards to reward success in </a:t>
            </a:r>
            <a:r>
              <a:rPr lang="en-US" sz="2800" dirty="0" smtClean="0"/>
              <a:t>individual or </a:t>
            </a:r>
            <a:r>
              <a:rPr lang="en-US" sz="2800" dirty="0"/>
              <a:t>intergroup competitions, or at the end of a course.</a:t>
            </a:r>
          </a:p>
        </p:txBody>
      </p:sp>
    </p:spTree>
    <p:extLst>
      <p:ext uri="{BB962C8B-B14F-4D97-AF65-F5344CB8AC3E}">
        <p14:creationId xmlns:p14="http://schemas.microsoft.com/office/powerpoint/2010/main" val="21444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9618"/>
          <a:stretch/>
        </p:blipFill>
        <p:spPr>
          <a:xfrm>
            <a:off x="76200" y="1654947"/>
            <a:ext cx="8382000" cy="4630443"/>
          </a:xfrm>
          <a:prstGeom prst="rect">
            <a:avLst/>
          </a:prstGeom>
        </p:spPr>
      </p:pic>
      <p:sp>
        <p:nvSpPr>
          <p:cNvPr id="7" name="Rounded Rectangular Callout 6"/>
          <p:cNvSpPr/>
          <p:nvPr/>
        </p:nvSpPr>
        <p:spPr>
          <a:xfrm>
            <a:off x="5105400" y="1883547"/>
            <a:ext cx="3124200" cy="612648"/>
          </a:xfrm>
          <a:prstGeom prst="wedgeRoundRectCallout">
            <a:avLst>
              <a:gd name="adj1" fmla="val -74649"/>
              <a:gd name="adj2" fmla="val 329127"/>
              <a:gd name="adj3" fmla="val 16667"/>
            </a:avLst>
          </a:prstGeom>
          <a:solidFill>
            <a:schemeClr val="bg1"/>
          </a:solidFill>
          <a:ln w="15875"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 don’t get to </a:t>
            </a:r>
            <a:r>
              <a:rPr lang="en-US" i="1" dirty="0" smtClean="0">
                <a:solidFill>
                  <a:schemeClr val="tx1"/>
                </a:solidFill>
              </a:rPr>
              <a:t>choose</a:t>
            </a:r>
            <a:r>
              <a:rPr lang="en-US" dirty="0" smtClean="0">
                <a:solidFill>
                  <a:schemeClr val="tx1"/>
                </a:solidFill>
              </a:rPr>
              <a:t> who is in my class</a:t>
            </a:r>
          </a:p>
        </p:txBody>
      </p:sp>
      <p:sp>
        <p:nvSpPr>
          <p:cNvPr id="8" name="Rounded Rectangular Callout 7"/>
          <p:cNvSpPr/>
          <p:nvPr/>
        </p:nvSpPr>
        <p:spPr>
          <a:xfrm>
            <a:off x="5029200" y="4855347"/>
            <a:ext cx="3217416" cy="1219200"/>
          </a:xfrm>
          <a:prstGeom prst="wedgeRoundRectCallout">
            <a:avLst>
              <a:gd name="adj1" fmla="val -63749"/>
              <a:gd name="adj2" fmla="val -67653"/>
              <a:gd name="adj3" fmla="val 16667"/>
            </a:avLst>
          </a:prstGeom>
          <a:solidFill>
            <a:schemeClr val="bg1"/>
          </a:solidFill>
          <a:ln w="15875"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There’s no time to cover all the required content as it is – forget about motivational activities!</a:t>
            </a:r>
          </a:p>
        </p:txBody>
      </p:sp>
      <p:sp>
        <p:nvSpPr>
          <p:cNvPr id="9" name="Rounded Rectangular Callout 8"/>
          <p:cNvSpPr/>
          <p:nvPr/>
        </p:nvSpPr>
        <p:spPr>
          <a:xfrm>
            <a:off x="5181600" y="2721747"/>
            <a:ext cx="3124200" cy="838200"/>
          </a:xfrm>
          <a:prstGeom prst="wedgeRoundRectCallout">
            <a:avLst>
              <a:gd name="adj1" fmla="val -73229"/>
              <a:gd name="adj2" fmla="val 130479"/>
              <a:gd name="adj3" fmla="val 16667"/>
            </a:avLst>
          </a:prstGeom>
          <a:solidFill>
            <a:schemeClr val="bg1"/>
          </a:solidFill>
          <a:ln w="15875"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This is very serious content – a science course, not a fun and games “soft” course</a:t>
            </a:r>
          </a:p>
        </p:txBody>
      </p:sp>
      <p:sp>
        <p:nvSpPr>
          <p:cNvPr id="10" name="Rounded Rectangular Callout 9"/>
          <p:cNvSpPr/>
          <p:nvPr/>
        </p:nvSpPr>
        <p:spPr>
          <a:xfrm>
            <a:off x="5158666" y="3797464"/>
            <a:ext cx="3124200" cy="838200"/>
          </a:xfrm>
          <a:prstGeom prst="wedgeRoundRectCallout">
            <a:avLst>
              <a:gd name="adj1" fmla="val -69535"/>
              <a:gd name="adj2" fmla="val 26684"/>
              <a:gd name="adj3" fmla="val 16667"/>
            </a:avLst>
          </a:prstGeom>
          <a:solidFill>
            <a:schemeClr val="bg1"/>
          </a:solidFill>
          <a:ln w="15875"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My job is to </a:t>
            </a:r>
            <a:r>
              <a:rPr lang="en-US" i="1" dirty="0" smtClean="0">
                <a:solidFill>
                  <a:schemeClr val="tx1"/>
                </a:solidFill>
              </a:rPr>
              <a:t>teach</a:t>
            </a:r>
            <a:r>
              <a:rPr lang="en-US" dirty="0" smtClean="0">
                <a:solidFill>
                  <a:schemeClr val="tx1"/>
                </a:solidFill>
              </a:rPr>
              <a:t>, it’s up to students to </a:t>
            </a:r>
            <a:r>
              <a:rPr lang="en-US" i="1" dirty="0" smtClean="0">
                <a:solidFill>
                  <a:schemeClr val="tx1"/>
                </a:solidFill>
              </a:rPr>
              <a:t>want</a:t>
            </a:r>
            <a:r>
              <a:rPr lang="en-US" dirty="0" smtClean="0">
                <a:solidFill>
                  <a:schemeClr val="tx1"/>
                </a:solidFill>
              </a:rPr>
              <a:t> to learn - I can’t control their motivation</a:t>
            </a:r>
          </a:p>
        </p:txBody>
      </p:sp>
      <p:sp>
        <p:nvSpPr>
          <p:cNvPr id="11" name="TextBox 10"/>
          <p:cNvSpPr txBox="1"/>
          <p:nvPr/>
        </p:nvSpPr>
        <p:spPr>
          <a:xfrm>
            <a:off x="152400" y="1066800"/>
            <a:ext cx="5618461" cy="523220"/>
          </a:xfrm>
          <a:prstGeom prst="rect">
            <a:avLst/>
          </a:prstGeom>
          <a:noFill/>
        </p:spPr>
        <p:txBody>
          <a:bodyPr wrap="none" rtlCol="0">
            <a:spAutoFit/>
          </a:bodyPr>
          <a:lstStyle/>
          <a:p>
            <a:r>
              <a:rPr lang="en-US" sz="2800" dirty="0" smtClean="0"/>
              <a:t>Overheard in a teacher’s lounge . . . </a:t>
            </a:r>
            <a:endParaRPr lang="en-US" sz="2800" dirty="0"/>
          </a:p>
        </p:txBody>
      </p:sp>
    </p:spTree>
    <p:extLst>
      <p:ext uri="{BB962C8B-B14F-4D97-AF65-F5344CB8AC3E}">
        <p14:creationId xmlns:p14="http://schemas.microsoft.com/office/powerpoint/2010/main" val="106810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chemeClr>
            </a:gs>
            <a:gs pos="33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543800" cy="4114800"/>
          </a:xfrm>
        </p:spPr>
        <p:txBody>
          <a:bodyPr/>
          <a:lstStyle/>
          <a:p>
            <a:pPr algn="r"/>
            <a:r>
              <a:rPr lang="en-US" i="1" dirty="0" smtClean="0"/>
              <a:t>Keller’s ARCS Model</a:t>
            </a:r>
            <a:br>
              <a:rPr lang="en-US" i="1" dirty="0" smtClean="0"/>
            </a:br>
            <a:r>
              <a:rPr lang="en-US" dirty="0" smtClean="0"/>
              <a:t>Mini Quiz</a:t>
            </a:r>
            <a:endParaRPr lang="en-US" dirty="0"/>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9418"/>
            <a:ext cx="3581400" cy="3302096"/>
          </a:xfrm>
          <a:prstGeom prst="rect">
            <a:avLst/>
          </a:prstGeom>
        </p:spPr>
      </p:pic>
    </p:spTree>
    <p:extLst>
      <p:ext uri="{BB962C8B-B14F-4D97-AF65-F5344CB8AC3E}">
        <p14:creationId xmlns:p14="http://schemas.microsoft.com/office/powerpoint/2010/main" val="14273940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81000" y="0"/>
            <a:ext cx="8001000" cy="1143000"/>
          </a:xfrm>
        </p:spPr>
        <p:txBody>
          <a:bodyPr>
            <a:normAutofit/>
          </a:bodyPr>
          <a:lstStyle/>
          <a:p>
            <a:r>
              <a:rPr lang="en-US" dirty="0" smtClean="0"/>
              <a:t>Keller’s ARCS Model – Mini Quiz</a:t>
            </a:r>
            <a:endParaRPr lang="en-US" i="1" dirty="0"/>
          </a:p>
        </p:txBody>
      </p:sp>
      <p:sp>
        <p:nvSpPr>
          <p:cNvPr id="4" name="Rectangle 3"/>
          <p:cNvSpPr/>
          <p:nvPr/>
        </p:nvSpPr>
        <p:spPr>
          <a:xfrm>
            <a:off x="228600" y="990600"/>
            <a:ext cx="8077200" cy="3416320"/>
          </a:xfrm>
          <a:prstGeom prst="rect">
            <a:avLst/>
          </a:prstGeom>
        </p:spPr>
        <p:txBody>
          <a:bodyPr wrap="square">
            <a:spAutoFit/>
          </a:bodyPr>
          <a:lstStyle/>
          <a:p>
            <a:r>
              <a:rPr lang="en-US" sz="4000" dirty="0" smtClean="0"/>
              <a:t>1.	What does the “A” in Keller’s 	ARCS Model stand for?</a:t>
            </a:r>
          </a:p>
          <a:p>
            <a:endParaRPr lang="en-US" sz="4000" dirty="0"/>
          </a:p>
          <a:p>
            <a:r>
              <a:rPr lang="en-US" sz="4000" dirty="0" smtClean="0">
                <a:latin typeface="Kristen ITC" panose="03050502040202030202" pitchFamily="66" charset="0"/>
              </a:rPr>
              <a:t>Attention</a:t>
            </a:r>
          </a:p>
          <a:p>
            <a:endParaRPr lang="en-US" sz="2800" dirty="0"/>
          </a:p>
          <a:p>
            <a:endParaRPr lang="en-US" sz="2800" dirty="0" smtClean="0"/>
          </a:p>
        </p:txBody>
      </p:sp>
    </p:spTree>
    <p:extLst>
      <p:ext uri="{BB962C8B-B14F-4D97-AF65-F5344CB8AC3E}">
        <p14:creationId xmlns:p14="http://schemas.microsoft.com/office/powerpoint/2010/main" val="193210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81000" y="0"/>
            <a:ext cx="8001000" cy="1143000"/>
          </a:xfrm>
        </p:spPr>
        <p:txBody>
          <a:bodyPr>
            <a:normAutofit/>
          </a:bodyPr>
          <a:lstStyle/>
          <a:p>
            <a:r>
              <a:rPr lang="en-US" dirty="0" smtClean="0"/>
              <a:t>Keller’s ARCS Model – Mini Quiz</a:t>
            </a:r>
            <a:endParaRPr lang="en-US" i="1" dirty="0"/>
          </a:p>
        </p:txBody>
      </p:sp>
      <p:sp>
        <p:nvSpPr>
          <p:cNvPr id="4" name="Rectangle 3"/>
          <p:cNvSpPr/>
          <p:nvPr/>
        </p:nvSpPr>
        <p:spPr>
          <a:xfrm>
            <a:off x="228600" y="990600"/>
            <a:ext cx="8077200" cy="3416320"/>
          </a:xfrm>
          <a:prstGeom prst="rect">
            <a:avLst/>
          </a:prstGeom>
        </p:spPr>
        <p:txBody>
          <a:bodyPr wrap="square">
            <a:spAutoFit/>
          </a:bodyPr>
          <a:lstStyle/>
          <a:p>
            <a:r>
              <a:rPr lang="en-US" sz="4000" dirty="0" smtClean="0"/>
              <a:t>2.	What does the “R” stand for in 	Keller’s ARCS Model?</a:t>
            </a:r>
          </a:p>
          <a:p>
            <a:endParaRPr lang="en-US" sz="4000" dirty="0" smtClean="0">
              <a:latin typeface="Kristen ITC" panose="03050502040202030202" pitchFamily="66" charset="0"/>
            </a:endParaRPr>
          </a:p>
          <a:p>
            <a:r>
              <a:rPr lang="en-US" sz="4000" dirty="0" smtClean="0">
                <a:latin typeface="Kristen ITC" panose="03050502040202030202" pitchFamily="66" charset="0"/>
              </a:rPr>
              <a:t>Relevance</a:t>
            </a:r>
          </a:p>
          <a:p>
            <a:endParaRPr lang="en-US" sz="2800" dirty="0"/>
          </a:p>
          <a:p>
            <a:endParaRPr lang="en-US" sz="2800" dirty="0" smtClean="0"/>
          </a:p>
        </p:txBody>
      </p:sp>
    </p:spTree>
    <p:extLst>
      <p:ext uri="{BB962C8B-B14F-4D97-AF65-F5344CB8AC3E}">
        <p14:creationId xmlns:p14="http://schemas.microsoft.com/office/powerpoint/2010/main" val="324767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81000" y="0"/>
            <a:ext cx="8001000" cy="1143000"/>
          </a:xfrm>
        </p:spPr>
        <p:txBody>
          <a:bodyPr>
            <a:normAutofit/>
          </a:bodyPr>
          <a:lstStyle/>
          <a:p>
            <a:r>
              <a:rPr lang="en-US" dirty="0" smtClean="0"/>
              <a:t>Keller’s ARCS Model – Mini Quiz</a:t>
            </a:r>
            <a:endParaRPr lang="en-US" i="1" dirty="0"/>
          </a:p>
        </p:txBody>
      </p:sp>
      <p:sp>
        <p:nvSpPr>
          <p:cNvPr id="4" name="Rectangle 3"/>
          <p:cNvSpPr/>
          <p:nvPr/>
        </p:nvSpPr>
        <p:spPr>
          <a:xfrm>
            <a:off x="228600" y="990600"/>
            <a:ext cx="8077200" cy="3416320"/>
          </a:xfrm>
          <a:prstGeom prst="rect">
            <a:avLst/>
          </a:prstGeom>
        </p:spPr>
        <p:txBody>
          <a:bodyPr wrap="square">
            <a:spAutoFit/>
          </a:bodyPr>
          <a:lstStyle/>
          <a:p>
            <a:r>
              <a:rPr lang="en-US" sz="4000" dirty="0" smtClean="0"/>
              <a:t>3.	What does the “C” stand for in 	Keller’s ARCS Model?</a:t>
            </a:r>
          </a:p>
          <a:p>
            <a:endParaRPr lang="en-US" sz="4000" dirty="0" smtClean="0">
              <a:latin typeface="Kristen ITC" panose="03050502040202030202" pitchFamily="66" charset="0"/>
            </a:endParaRPr>
          </a:p>
          <a:p>
            <a:r>
              <a:rPr lang="en-US" sz="4000" dirty="0" smtClean="0">
                <a:latin typeface="Kristen ITC" panose="03050502040202030202" pitchFamily="66" charset="0"/>
              </a:rPr>
              <a:t>Confidence</a:t>
            </a:r>
          </a:p>
          <a:p>
            <a:endParaRPr lang="en-US" sz="2800" dirty="0"/>
          </a:p>
          <a:p>
            <a:endParaRPr lang="en-US" sz="2800" dirty="0" smtClean="0"/>
          </a:p>
        </p:txBody>
      </p:sp>
    </p:spTree>
    <p:extLst>
      <p:ext uri="{BB962C8B-B14F-4D97-AF65-F5344CB8AC3E}">
        <p14:creationId xmlns:p14="http://schemas.microsoft.com/office/powerpoint/2010/main" val="126390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81000" y="0"/>
            <a:ext cx="8001000" cy="1143000"/>
          </a:xfrm>
        </p:spPr>
        <p:txBody>
          <a:bodyPr>
            <a:normAutofit/>
          </a:bodyPr>
          <a:lstStyle/>
          <a:p>
            <a:r>
              <a:rPr lang="en-US" dirty="0" smtClean="0"/>
              <a:t>Keller’s ARCS Model – Mini Quiz</a:t>
            </a:r>
            <a:endParaRPr lang="en-US" i="1" dirty="0"/>
          </a:p>
        </p:txBody>
      </p:sp>
      <p:sp>
        <p:nvSpPr>
          <p:cNvPr id="4" name="Rectangle 3"/>
          <p:cNvSpPr/>
          <p:nvPr/>
        </p:nvSpPr>
        <p:spPr>
          <a:xfrm>
            <a:off x="228600" y="990600"/>
            <a:ext cx="8077200" cy="3416320"/>
          </a:xfrm>
          <a:prstGeom prst="rect">
            <a:avLst/>
          </a:prstGeom>
        </p:spPr>
        <p:txBody>
          <a:bodyPr wrap="square">
            <a:spAutoFit/>
          </a:bodyPr>
          <a:lstStyle/>
          <a:p>
            <a:r>
              <a:rPr lang="en-US" sz="4000" dirty="0"/>
              <a:t>4</a:t>
            </a:r>
            <a:r>
              <a:rPr lang="en-US" sz="4000" dirty="0" smtClean="0"/>
              <a:t>.	What does the “S” stand for in 	Keller’s ARCS Model?</a:t>
            </a:r>
          </a:p>
          <a:p>
            <a:endParaRPr lang="en-US" sz="4000" dirty="0" smtClean="0">
              <a:latin typeface="Kristen ITC" panose="03050502040202030202" pitchFamily="66" charset="0"/>
            </a:endParaRPr>
          </a:p>
          <a:p>
            <a:r>
              <a:rPr lang="en-US" sz="4000" dirty="0" smtClean="0">
                <a:latin typeface="Kristen ITC" panose="03050502040202030202" pitchFamily="66" charset="0"/>
              </a:rPr>
              <a:t>Satisfaction</a:t>
            </a:r>
          </a:p>
          <a:p>
            <a:endParaRPr lang="en-US" sz="2800" dirty="0"/>
          </a:p>
          <a:p>
            <a:endParaRPr lang="en-US" sz="2800" dirty="0" smtClean="0"/>
          </a:p>
        </p:txBody>
      </p:sp>
    </p:spTree>
    <p:extLst>
      <p:ext uri="{BB962C8B-B14F-4D97-AF65-F5344CB8AC3E}">
        <p14:creationId xmlns:p14="http://schemas.microsoft.com/office/powerpoint/2010/main" val="331618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81000" y="0"/>
            <a:ext cx="8001000" cy="1143000"/>
          </a:xfrm>
        </p:spPr>
        <p:txBody>
          <a:bodyPr>
            <a:normAutofit/>
          </a:bodyPr>
          <a:lstStyle/>
          <a:p>
            <a:r>
              <a:rPr lang="en-US" dirty="0" smtClean="0"/>
              <a:t>Keller’s ARCS Model – Mini Quiz</a:t>
            </a:r>
            <a:endParaRPr lang="en-US" i="1" dirty="0"/>
          </a:p>
        </p:txBody>
      </p:sp>
      <p:sp>
        <p:nvSpPr>
          <p:cNvPr id="4" name="Rectangle 3"/>
          <p:cNvSpPr/>
          <p:nvPr/>
        </p:nvSpPr>
        <p:spPr>
          <a:xfrm>
            <a:off x="228600" y="990600"/>
            <a:ext cx="8077200" cy="4031873"/>
          </a:xfrm>
          <a:prstGeom prst="rect">
            <a:avLst/>
          </a:prstGeom>
        </p:spPr>
        <p:txBody>
          <a:bodyPr wrap="square">
            <a:spAutoFit/>
          </a:bodyPr>
          <a:lstStyle/>
          <a:p>
            <a:r>
              <a:rPr lang="en-US" sz="4000" dirty="0" smtClean="0"/>
              <a:t>5.	Which kind of satisfaction 	involves being satisfied with the 	task itself?</a:t>
            </a:r>
          </a:p>
          <a:p>
            <a:endParaRPr lang="en-US" sz="4000" dirty="0" smtClean="0">
              <a:latin typeface="Kristen ITC" panose="03050502040202030202" pitchFamily="66" charset="0"/>
            </a:endParaRPr>
          </a:p>
          <a:p>
            <a:r>
              <a:rPr lang="en-US" sz="4000" dirty="0" smtClean="0">
                <a:latin typeface="Kristen ITC" panose="03050502040202030202" pitchFamily="66" charset="0"/>
              </a:rPr>
              <a:t>Intrinsic satisfaction</a:t>
            </a:r>
          </a:p>
          <a:p>
            <a:endParaRPr lang="en-US" sz="2800" dirty="0"/>
          </a:p>
          <a:p>
            <a:endParaRPr lang="en-US" sz="2800" dirty="0" smtClean="0"/>
          </a:p>
        </p:txBody>
      </p:sp>
    </p:spTree>
    <p:extLst>
      <p:ext uri="{BB962C8B-B14F-4D97-AF65-F5344CB8AC3E}">
        <p14:creationId xmlns:p14="http://schemas.microsoft.com/office/powerpoint/2010/main" val="4286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81000" y="0"/>
            <a:ext cx="8001000" cy="1143000"/>
          </a:xfrm>
        </p:spPr>
        <p:txBody>
          <a:bodyPr>
            <a:normAutofit/>
          </a:bodyPr>
          <a:lstStyle/>
          <a:p>
            <a:r>
              <a:rPr lang="en-US" dirty="0" smtClean="0"/>
              <a:t>Keller’s ARCS Model – Mini Quiz</a:t>
            </a:r>
            <a:endParaRPr lang="en-US" i="1" dirty="0"/>
          </a:p>
        </p:txBody>
      </p:sp>
      <p:sp>
        <p:nvSpPr>
          <p:cNvPr id="4" name="Rectangle 3"/>
          <p:cNvSpPr/>
          <p:nvPr/>
        </p:nvSpPr>
        <p:spPr>
          <a:xfrm>
            <a:off x="228600" y="990600"/>
            <a:ext cx="8077200" cy="6494085"/>
          </a:xfrm>
          <a:prstGeom prst="rect">
            <a:avLst/>
          </a:prstGeom>
        </p:spPr>
        <p:txBody>
          <a:bodyPr wrap="square">
            <a:spAutoFit/>
          </a:bodyPr>
          <a:lstStyle/>
          <a:p>
            <a:r>
              <a:rPr lang="en-US" sz="4000" dirty="0" smtClean="0"/>
              <a:t>6.	Rand came in third place in a race 	at school, then remarked, “The 	race was rigged from the start – I 	didn’t have a chance.” </a:t>
            </a:r>
          </a:p>
          <a:p>
            <a:pPr marL="742950" indent="-742950">
              <a:buAutoNum type="arabicPeriod" startAt="3"/>
            </a:pPr>
            <a:endParaRPr lang="en-US" sz="4000" dirty="0"/>
          </a:p>
          <a:p>
            <a:r>
              <a:rPr lang="en-US" sz="4000" dirty="0" smtClean="0"/>
              <a:t>Which mindset (fixed or growth) did he demonstrate here?</a:t>
            </a:r>
          </a:p>
          <a:p>
            <a:endParaRPr lang="en-US" sz="4000" dirty="0" smtClean="0">
              <a:latin typeface="Kristen ITC" panose="03050502040202030202" pitchFamily="66" charset="0"/>
            </a:endParaRPr>
          </a:p>
          <a:p>
            <a:r>
              <a:rPr lang="en-US" sz="4000" dirty="0" smtClean="0">
                <a:latin typeface="Kristen ITC" panose="03050502040202030202" pitchFamily="66" charset="0"/>
              </a:rPr>
              <a:t>Fixed</a:t>
            </a:r>
          </a:p>
          <a:p>
            <a:endParaRPr lang="en-US" sz="2800" dirty="0"/>
          </a:p>
          <a:p>
            <a:endParaRPr lang="en-US" sz="2800" dirty="0" smtClean="0"/>
          </a:p>
        </p:txBody>
      </p:sp>
    </p:spTree>
    <p:extLst>
      <p:ext uri="{BB962C8B-B14F-4D97-AF65-F5344CB8AC3E}">
        <p14:creationId xmlns:p14="http://schemas.microsoft.com/office/powerpoint/2010/main" val="369679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81000" y="0"/>
            <a:ext cx="8001000" cy="1143000"/>
          </a:xfrm>
        </p:spPr>
        <p:txBody>
          <a:bodyPr>
            <a:normAutofit/>
          </a:bodyPr>
          <a:lstStyle/>
          <a:p>
            <a:r>
              <a:rPr lang="en-US" dirty="0" smtClean="0"/>
              <a:t>Keller’s ARCS Model – Mini Quiz</a:t>
            </a:r>
            <a:endParaRPr lang="en-US" i="1" dirty="0"/>
          </a:p>
        </p:txBody>
      </p:sp>
      <p:sp>
        <p:nvSpPr>
          <p:cNvPr id="4" name="Rectangle 3"/>
          <p:cNvSpPr/>
          <p:nvPr/>
        </p:nvSpPr>
        <p:spPr>
          <a:xfrm>
            <a:off x="228600" y="990600"/>
            <a:ext cx="8077200" cy="5632311"/>
          </a:xfrm>
          <a:prstGeom prst="rect">
            <a:avLst/>
          </a:prstGeom>
        </p:spPr>
        <p:txBody>
          <a:bodyPr wrap="square">
            <a:spAutoFit/>
          </a:bodyPr>
          <a:lstStyle/>
          <a:p>
            <a:pPr marL="742950" indent="-742950">
              <a:buAutoNum type="arabicPeriod" startAt="7"/>
            </a:pPr>
            <a:r>
              <a:rPr lang="en-US" sz="3600" dirty="0" smtClean="0"/>
              <a:t>Mrs. Morales, marveling at the 	brilliant answers provided by her 	student Jack, praised him as follows: 	“Jack, you are so very talented and 	intelligent. Your mother must be so 	very proud of you.”</a:t>
            </a:r>
          </a:p>
          <a:p>
            <a:pPr marL="742950" indent="-742950">
              <a:buAutoNum type="arabicPeriod" startAt="7"/>
            </a:pPr>
            <a:endParaRPr lang="en-US" sz="3600" dirty="0" smtClean="0"/>
          </a:p>
          <a:p>
            <a:r>
              <a:rPr lang="en-US" sz="3600" dirty="0" smtClean="0"/>
              <a:t>Which mindset is Mrs. Morales reinforcing with that kind of praise? </a:t>
            </a:r>
          </a:p>
          <a:p>
            <a:r>
              <a:rPr lang="en-US" sz="3600" dirty="0" smtClean="0">
                <a:latin typeface="Kristen ITC" panose="03050502040202030202" pitchFamily="66" charset="0"/>
              </a:rPr>
              <a:t>Fixed</a:t>
            </a:r>
          </a:p>
        </p:txBody>
      </p:sp>
    </p:spTree>
    <p:extLst>
      <p:ext uri="{BB962C8B-B14F-4D97-AF65-F5344CB8AC3E}">
        <p14:creationId xmlns:p14="http://schemas.microsoft.com/office/powerpoint/2010/main" val="428684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81000" y="0"/>
            <a:ext cx="8001000" cy="1143000"/>
          </a:xfrm>
        </p:spPr>
        <p:txBody>
          <a:bodyPr>
            <a:normAutofit/>
          </a:bodyPr>
          <a:lstStyle/>
          <a:p>
            <a:r>
              <a:rPr lang="en-US" dirty="0" smtClean="0"/>
              <a:t>Keller’s ARCS Model – Mini Quiz</a:t>
            </a:r>
            <a:endParaRPr lang="en-US" i="1" dirty="0"/>
          </a:p>
        </p:txBody>
      </p:sp>
      <p:sp>
        <p:nvSpPr>
          <p:cNvPr id="4" name="Rectangle 3"/>
          <p:cNvSpPr/>
          <p:nvPr/>
        </p:nvSpPr>
        <p:spPr>
          <a:xfrm>
            <a:off x="228600" y="990600"/>
            <a:ext cx="8077200" cy="3416320"/>
          </a:xfrm>
          <a:prstGeom prst="rect">
            <a:avLst/>
          </a:prstGeom>
        </p:spPr>
        <p:txBody>
          <a:bodyPr wrap="square">
            <a:spAutoFit/>
          </a:bodyPr>
          <a:lstStyle/>
          <a:p>
            <a:pPr marL="742950" indent="-742950">
              <a:buAutoNum type="arabicPeriod" startAt="8"/>
            </a:pPr>
            <a:r>
              <a:rPr lang="en-US" sz="3600" dirty="0" smtClean="0"/>
              <a:t>In the example provided earlier of Carolyn and Charlie, what was the source of the locus of control for Carolyn?</a:t>
            </a:r>
          </a:p>
          <a:p>
            <a:endParaRPr lang="en-US" sz="3600" dirty="0" smtClean="0"/>
          </a:p>
          <a:p>
            <a:r>
              <a:rPr lang="en-US" sz="3600" dirty="0" smtClean="0">
                <a:latin typeface="Kristen ITC" panose="03050502040202030202" pitchFamily="66" charset="0"/>
              </a:rPr>
              <a:t>Internal</a:t>
            </a:r>
          </a:p>
        </p:txBody>
      </p:sp>
    </p:spTree>
    <p:extLst>
      <p:ext uri="{BB962C8B-B14F-4D97-AF65-F5344CB8AC3E}">
        <p14:creationId xmlns:p14="http://schemas.microsoft.com/office/powerpoint/2010/main" val="192136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81000" y="0"/>
            <a:ext cx="8001000" cy="1143000"/>
          </a:xfrm>
        </p:spPr>
        <p:txBody>
          <a:bodyPr>
            <a:normAutofit/>
          </a:bodyPr>
          <a:lstStyle/>
          <a:p>
            <a:r>
              <a:rPr lang="en-US" dirty="0" smtClean="0"/>
              <a:t>Keller’s ARCS Model – Mini Quiz</a:t>
            </a:r>
            <a:endParaRPr lang="en-US" i="1" dirty="0"/>
          </a:p>
        </p:txBody>
      </p:sp>
      <p:sp>
        <p:nvSpPr>
          <p:cNvPr id="4" name="Rectangle 3"/>
          <p:cNvSpPr/>
          <p:nvPr/>
        </p:nvSpPr>
        <p:spPr>
          <a:xfrm>
            <a:off x="228600" y="990600"/>
            <a:ext cx="8077200" cy="3416320"/>
          </a:xfrm>
          <a:prstGeom prst="rect">
            <a:avLst/>
          </a:prstGeom>
        </p:spPr>
        <p:txBody>
          <a:bodyPr wrap="square">
            <a:spAutoFit/>
          </a:bodyPr>
          <a:lstStyle/>
          <a:p>
            <a:r>
              <a:rPr lang="en-US" sz="3600" dirty="0" smtClean="0"/>
              <a:t>9.	A learner possesses a(n) __________ 	locus of control if they believe there 	is little they can personally do for 	academic success.</a:t>
            </a:r>
          </a:p>
          <a:p>
            <a:endParaRPr lang="en-US" sz="3600" dirty="0" smtClean="0"/>
          </a:p>
          <a:p>
            <a:r>
              <a:rPr lang="en-US" sz="3600" dirty="0" smtClean="0">
                <a:latin typeface="Kristen ITC" panose="03050502040202030202" pitchFamily="66" charset="0"/>
              </a:rPr>
              <a:t>external</a:t>
            </a:r>
          </a:p>
        </p:txBody>
      </p:sp>
    </p:spTree>
    <p:extLst>
      <p:ext uri="{BB962C8B-B14F-4D97-AF65-F5344CB8AC3E}">
        <p14:creationId xmlns:p14="http://schemas.microsoft.com/office/powerpoint/2010/main" val="417328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590800"/>
            <a:ext cx="6705600" cy="3785652"/>
          </a:xfrm>
          <a:prstGeom prst="rect">
            <a:avLst/>
          </a:prstGeom>
          <a:noFill/>
        </p:spPr>
        <p:txBody>
          <a:bodyPr wrap="square" rtlCol="0">
            <a:spAutoFit/>
          </a:bodyPr>
          <a:lstStyle/>
          <a:p>
            <a:pPr algn="r"/>
            <a:r>
              <a:rPr lang="en-US" sz="4000" dirty="0" smtClean="0"/>
              <a:t>“Typically, motivation is viewed as highly unpredictable and changeable, subject to many influences over which the teacher or designer has no control,” (Keller, 1987, p. 2).</a:t>
            </a:r>
            <a:endParaRPr lang="en-US" sz="4000" dirty="0"/>
          </a:p>
        </p:txBody>
      </p:sp>
    </p:spTree>
    <p:extLst>
      <p:ext uri="{BB962C8B-B14F-4D97-AF65-F5344CB8AC3E}">
        <p14:creationId xmlns:p14="http://schemas.microsoft.com/office/powerpoint/2010/main" val="342950636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81000" y="0"/>
            <a:ext cx="8001000" cy="1143000"/>
          </a:xfrm>
        </p:spPr>
        <p:txBody>
          <a:bodyPr>
            <a:normAutofit/>
          </a:bodyPr>
          <a:lstStyle/>
          <a:p>
            <a:r>
              <a:rPr lang="en-US" dirty="0" smtClean="0"/>
              <a:t>Keller’s ARCS Model – Mini Quiz</a:t>
            </a:r>
            <a:endParaRPr lang="en-US" i="1" dirty="0"/>
          </a:p>
        </p:txBody>
      </p:sp>
      <p:sp>
        <p:nvSpPr>
          <p:cNvPr id="4" name="Rectangle 3"/>
          <p:cNvSpPr/>
          <p:nvPr/>
        </p:nvSpPr>
        <p:spPr>
          <a:xfrm>
            <a:off x="228600" y="990600"/>
            <a:ext cx="8077200" cy="2862322"/>
          </a:xfrm>
          <a:prstGeom prst="rect">
            <a:avLst/>
          </a:prstGeom>
        </p:spPr>
        <p:txBody>
          <a:bodyPr wrap="square">
            <a:spAutoFit/>
          </a:bodyPr>
          <a:lstStyle/>
          <a:p>
            <a:r>
              <a:rPr lang="en-US" sz="3600" dirty="0" smtClean="0"/>
              <a:t>10.	Which of the four elements of the 	ARCS model is impacted when you 	bring models or maps in to the class?</a:t>
            </a:r>
          </a:p>
          <a:p>
            <a:endParaRPr lang="en-US" sz="3600" dirty="0" smtClean="0"/>
          </a:p>
          <a:p>
            <a:r>
              <a:rPr lang="en-US" sz="3600" dirty="0" smtClean="0">
                <a:latin typeface="Kristen ITC" panose="03050502040202030202" pitchFamily="66" charset="0"/>
              </a:rPr>
              <a:t>Attention</a:t>
            </a:r>
          </a:p>
        </p:txBody>
      </p:sp>
    </p:spTree>
    <p:extLst>
      <p:ext uri="{BB962C8B-B14F-4D97-AF65-F5344CB8AC3E}">
        <p14:creationId xmlns:p14="http://schemas.microsoft.com/office/powerpoint/2010/main" val="413461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81000" y="0"/>
            <a:ext cx="8001000" cy="1143000"/>
          </a:xfrm>
        </p:spPr>
        <p:txBody>
          <a:bodyPr>
            <a:normAutofit/>
          </a:bodyPr>
          <a:lstStyle/>
          <a:p>
            <a:r>
              <a:rPr lang="en-US" dirty="0" smtClean="0"/>
              <a:t>Keller’s ARCS Model – Mini Quiz</a:t>
            </a:r>
            <a:endParaRPr lang="en-US" i="1" dirty="0"/>
          </a:p>
        </p:txBody>
      </p:sp>
      <p:sp>
        <p:nvSpPr>
          <p:cNvPr id="4" name="Rectangle 3"/>
          <p:cNvSpPr/>
          <p:nvPr/>
        </p:nvSpPr>
        <p:spPr>
          <a:xfrm>
            <a:off x="228600" y="990600"/>
            <a:ext cx="8077200" cy="3416320"/>
          </a:xfrm>
          <a:prstGeom prst="rect">
            <a:avLst/>
          </a:prstGeom>
        </p:spPr>
        <p:txBody>
          <a:bodyPr wrap="square">
            <a:spAutoFit/>
          </a:bodyPr>
          <a:lstStyle/>
          <a:p>
            <a:r>
              <a:rPr lang="en-US" sz="3600" dirty="0" smtClean="0"/>
              <a:t>11.	Which of the four elements of the 	ARCS model is impacted when you 	emphasize the </a:t>
            </a:r>
            <a:r>
              <a:rPr lang="en-US" sz="3600" i="1" dirty="0" smtClean="0"/>
              <a:t>future worth </a:t>
            </a:r>
            <a:r>
              <a:rPr lang="en-US" sz="3600" dirty="0" smtClean="0"/>
              <a:t>of a 	subject they are studying? 	</a:t>
            </a:r>
          </a:p>
          <a:p>
            <a:endParaRPr lang="en-US" sz="3600" dirty="0" smtClean="0"/>
          </a:p>
          <a:p>
            <a:r>
              <a:rPr lang="en-US" sz="3600" dirty="0" smtClean="0">
                <a:latin typeface="Kristen ITC" panose="03050502040202030202" pitchFamily="66" charset="0"/>
              </a:rPr>
              <a:t>Relevance</a:t>
            </a:r>
          </a:p>
        </p:txBody>
      </p:sp>
    </p:spTree>
    <p:extLst>
      <p:ext uri="{BB962C8B-B14F-4D97-AF65-F5344CB8AC3E}">
        <p14:creationId xmlns:p14="http://schemas.microsoft.com/office/powerpoint/2010/main" val="354802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81000" y="0"/>
            <a:ext cx="8001000" cy="1143000"/>
          </a:xfrm>
        </p:spPr>
        <p:txBody>
          <a:bodyPr>
            <a:normAutofit/>
          </a:bodyPr>
          <a:lstStyle/>
          <a:p>
            <a:r>
              <a:rPr lang="en-US" dirty="0" smtClean="0"/>
              <a:t>Keller’s ARCS Model – Mini Quiz</a:t>
            </a:r>
            <a:endParaRPr lang="en-US" i="1" dirty="0"/>
          </a:p>
        </p:txBody>
      </p:sp>
      <p:sp>
        <p:nvSpPr>
          <p:cNvPr id="4" name="Rectangle 3"/>
          <p:cNvSpPr/>
          <p:nvPr/>
        </p:nvSpPr>
        <p:spPr>
          <a:xfrm>
            <a:off x="228600" y="990600"/>
            <a:ext cx="8077200" cy="3416320"/>
          </a:xfrm>
          <a:prstGeom prst="rect">
            <a:avLst/>
          </a:prstGeom>
        </p:spPr>
        <p:txBody>
          <a:bodyPr wrap="square">
            <a:spAutoFit/>
          </a:bodyPr>
          <a:lstStyle/>
          <a:p>
            <a:pPr marL="742950" indent="-742950">
              <a:buAutoNum type="arabicPeriod" startAt="12"/>
            </a:pPr>
            <a:r>
              <a:rPr lang="en-US" sz="3600" dirty="0" smtClean="0"/>
              <a:t>Which of the four elements of the 	ARCS model is impacted when you 	offer an </a:t>
            </a:r>
            <a:r>
              <a:rPr lang="en-US" sz="3600" i="1" dirty="0" smtClean="0"/>
              <a:t>extrinsic reward </a:t>
            </a:r>
            <a:r>
              <a:rPr lang="en-US" sz="3600" dirty="0" smtClean="0"/>
              <a:t>for winning 	in a team competition?</a:t>
            </a:r>
          </a:p>
          <a:p>
            <a:pPr marL="742950" indent="-742950">
              <a:buAutoNum type="arabicPeriod" startAt="12"/>
            </a:pPr>
            <a:endParaRPr lang="en-US" sz="3600" dirty="0" smtClean="0"/>
          </a:p>
          <a:p>
            <a:r>
              <a:rPr lang="en-US" sz="3600" dirty="0" smtClean="0">
                <a:latin typeface="Kristen ITC" panose="03050502040202030202" pitchFamily="66" charset="0"/>
              </a:rPr>
              <a:t>Satisfaction</a:t>
            </a:r>
          </a:p>
        </p:txBody>
      </p:sp>
    </p:spTree>
    <p:extLst>
      <p:ext uri="{BB962C8B-B14F-4D97-AF65-F5344CB8AC3E}">
        <p14:creationId xmlns:p14="http://schemas.microsoft.com/office/powerpoint/2010/main" val="26308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620000" cy="1143000"/>
          </a:xfrm>
        </p:spPr>
        <p:txBody>
          <a:bodyPr/>
          <a:lstStyle/>
          <a:p>
            <a:r>
              <a:rPr lang="en-US" dirty="0" smtClean="0"/>
              <a:t>References</a:t>
            </a:r>
            <a:endParaRPr lang="en-US" dirty="0"/>
          </a:p>
        </p:txBody>
      </p:sp>
      <p:sp>
        <p:nvSpPr>
          <p:cNvPr id="3" name="TextBox 2"/>
          <p:cNvSpPr txBox="1"/>
          <p:nvPr/>
        </p:nvSpPr>
        <p:spPr>
          <a:xfrm>
            <a:off x="76200" y="1219200"/>
            <a:ext cx="8382000" cy="2954655"/>
          </a:xfrm>
          <a:prstGeom prst="rect">
            <a:avLst/>
          </a:prstGeom>
          <a:noFill/>
        </p:spPr>
        <p:txBody>
          <a:bodyPr wrap="square" rtlCol="0">
            <a:spAutoFit/>
          </a:bodyPr>
          <a:lstStyle/>
          <a:p>
            <a:pPr>
              <a:spcAft>
                <a:spcPts val="1200"/>
              </a:spcAft>
            </a:pPr>
            <a:r>
              <a:rPr lang="en-US" sz="1600" dirty="0" err="1" smtClean="0"/>
              <a:t>Cerdan</a:t>
            </a:r>
            <a:r>
              <a:rPr lang="en-US" sz="1600" dirty="0" smtClean="0"/>
              <a:t>, A.G. (2017). The importance of motivation: What it is and tips to promote it. Retrieved from: </a:t>
            </a:r>
            <a:r>
              <a:rPr lang="en-US" sz="1600" dirty="0">
                <a:hlinkClick r:id="rId2"/>
              </a:rPr>
              <a:t>https://blog.cognifit.com/importance-of-motivation-learning-tips/</a:t>
            </a:r>
            <a:endParaRPr lang="en-US" sz="1600" dirty="0" smtClean="0"/>
          </a:p>
          <a:p>
            <a:pPr>
              <a:spcAft>
                <a:spcPts val="1200"/>
              </a:spcAft>
            </a:pPr>
            <a:r>
              <a:rPr lang="en-US" sz="1600" dirty="0" smtClean="0"/>
              <a:t>Driscoll</a:t>
            </a:r>
            <a:r>
              <a:rPr lang="en-US" sz="1600" dirty="0"/>
              <a:t>, M. P. (2005). Psychology of learning for </a:t>
            </a:r>
            <a:r>
              <a:rPr lang="en-US" sz="1600" dirty="0" smtClean="0"/>
              <a:t>instruction, 3</a:t>
            </a:r>
            <a:r>
              <a:rPr lang="en-US" sz="1600" baseline="30000" dirty="0" smtClean="0"/>
              <a:t>rd</a:t>
            </a:r>
            <a:r>
              <a:rPr lang="en-US" sz="1600" dirty="0" smtClean="0"/>
              <a:t> Ed. Pearson Education.</a:t>
            </a:r>
          </a:p>
          <a:p>
            <a:pPr>
              <a:spcAft>
                <a:spcPts val="1200"/>
              </a:spcAft>
            </a:pPr>
            <a:r>
              <a:rPr lang="en-US" sz="1600" dirty="0" smtClean="0"/>
              <a:t>Keller</a:t>
            </a:r>
            <a:r>
              <a:rPr lang="en-US" sz="1600" dirty="0"/>
              <a:t>, J. M. (2009). </a:t>
            </a:r>
            <a:r>
              <a:rPr lang="en-US" sz="1600" i="1" dirty="0"/>
              <a:t>Motivational design for learning and performance: The ARCS model approach</a:t>
            </a:r>
            <a:r>
              <a:rPr lang="en-US" sz="1600" dirty="0"/>
              <a:t>. Springer Science &amp; Business </a:t>
            </a:r>
            <a:r>
              <a:rPr lang="en-US" sz="1600" dirty="0" smtClean="0"/>
              <a:t>Media. </a:t>
            </a:r>
          </a:p>
          <a:p>
            <a:pPr>
              <a:spcAft>
                <a:spcPts val="1200"/>
              </a:spcAft>
            </a:pPr>
            <a:r>
              <a:rPr lang="en-US" sz="1600" dirty="0" smtClean="0"/>
              <a:t>Pollack, J., </a:t>
            </a:r>
            <a:r>
              <a:rPr lang="en-US" sz="1600" dirty="0" err="1" smtClean="0"/>
              <a:t>Cabane</a:t>
            </a:r>
            <a:r>
              <a:rPr lang="en-US" sz="1600" dirty="0" smtClean="0"/>
              <a:t>, O.F. (2016). Your brain has a delete button – here’s how to use it. Retrieved from: </a:t>
            </a:r>
            <a:r>
              <a:rPr lang="en-US" sz="1600" dirty="0" smtClean="0">
                <a:hlinkClick r:id="rId3"/>
              </a:rPr>
              <a:t>https</a:t>
            </a:r>
            <a:r>
              <a:rPr lang="en-US" sz="1600" dirty="0">
                <a:hlinkClick r:id="rId3"/>
              </a:rPr>
              <a:t>://www.fastcompany.com/3059634/your-brain-has-a-delete-button-heres-how-to-use-it</a:t>
            </a:r>
            <a:endParaRPr lang="en-US" sz="1600" dirty="0" smtClean="0"/>
          </a:p>
          <a:p>
            <a:pPr>
              <a:spcAft>
                <a:spcPts val="1200"/>
              </a:spcAft>
            </a:pPr>
            <a:r>
              <a:rPr lang="en-US" sz="1600" dirty="0" smtClean="0"/>
              <a:t>Wilhelm</a:t>
            </a:r>
            <a:r>
              <a:rPr lang="en-US" sz="1600" dirty="0"/>
              <a:t>, I., </a:t>
            </a:r>
            <a:r>
              <a:rPr lang="en-US" sz="1600" dirty="0" err="1"/>
              <a:t>Diekelmann</a:t>
            </a:r>
            <a:r>
              <a:rPr lang="en-US" sz="1600" dirty="0"/>
              <a:t>, S., </a:t>
            </a:r>
            <a:r>
              <a:rPr lang="en-US" sz="1600" dirty="0" err="1"/>
              <a:t>Molzow</a:t>
            </a:r>
            <a:r>
              <a:rPr lang="en-US" sz="1600" dirty="0"/>
              <a:t>, I., </a:t>
            </a:r>
            <a:r>
              <a:rPr lang="en-US" sz="1600" dirty="0" err="1"/>
              <a:t>Ayoub</a:t>
            </a:r>
            <a:r>
              <a:rPr lang="en-US" sz="1600" dirty="0"/>
              <a:t>, A., </a:t>
            </a:r>
            <a:r>
              <a:rPr lang="en-US" sz="1600" dirty="0" err="1"/>
              <a:t>Mölle</a:t>
            </a:r>
            <a:r>
              <a:rPr lang="en-US" sz="1600" dirty="0"/>
              <a:t>, M., &amp; Born, J. (2011). Sleep selectively enhances memory expected to be of future relevance. </a:t>
            </a:r>
            <a:r>
              <a:rPr lang="en-US" sz="1600" i="1" dirty="0"/>
              <a:t>Journal of Neuroscience</a:t>
            </a:r>
            <a:r>
              <a:rPr lang="en-US" sz="1600" dirty="0"/>
              <a:t>, </a:t>
            </a:r>
            <a:r>
              <a:rPr lang="en-US" sz="1600" i="1" dirty="0"/>
              <a:t>31</a:t>
            </a:r>
            <a:r>
              <a:rPr lang="en-US" sz="1600" dirty="0"/>
              <a:t>(5), </a:t>
            </a:r>
            <a:r>
              <a:rPr lang="en-US" sz="1600" dirty="0" smtClean="0"/>
              <a:t>1563-1569.</a:t>
            </a:r>
          </a:p>
        </p:txBody>
      </p:sp>
    </p:spTree>
    <p:extLst>
      <p:ext uri="{BB962C8B-B14F-4D97-AF65-F5344CB8AC3E}">
        <p14:creationId xmlns:p14="http://schemas.microsoft.com/office/powerpoint/2010/main" val="3838571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620000" cy="1143000"/>
          </a:xfrm>
        </p:spPr>
        <p:txBody>
          <a:bodyPr/>
          <a:lstStyle/>
          <a:p>
            <a:r>
              <a:rPr lang="en-US" dirty="0" smtClean="0"/>
              <a:t>Image Credits</a:t>
            </a:r>
            <a:endParaRPr lang="en-US" dirty="0"/>
          </a:p>
        </p:txBody>
      </p:sp>
      <p:sp>
        <p:nvSpPr>
          <p:cNvPr id="3" name="TextBox 2"/>
          <p:cNvSpPr txBox="1"/>
          <p:nvPr/>
        </p:nvSpPr>
        <p:spPr>
          <a:xfrm>
            <a:off x="76200" y="1219200"/>
            <a:ext cx="8382000" cy="5416868"/>
          </a:xfrm>
          <a:prstGeom prst="rect">
            <a:avLst/>
          </a:prstGeom>
          <a:noFill/>
        </p:spPr>
        <p:txBody>
          <a:bodyPr wrap="square" rtlCol="0">
            <a:spAutoFit/>
          </a:bodyPr>
          <a:lstStyle/>
          <a:p>
            <a:pPr>
              <a:spcAft>
                <a:spcPts val="1200"/>
              </a:spcAft>
            </a:pPr>
            <a:r>
              <a:rPr lang="en-US" sz="1600" dirty="0" smtClean="0"/>
              <a:t>Image of five young ballet dancers retrieved from: </a:t>
            </a:r>
            <a:r>
              <a:rPr lang="en-US" sz="1600" dirty="0" smtClean="0">
                <a:hlinkClick r:id="rId2"/>
              </a:rPr>
              <a:t>https://www.dancecarmel.com/classes/ballet/</a:t>
            </a:r>
            <a:endParaRPr lang="en-US" sz="1600" dirty="0" smtClean="0"/>
          </a:p>
          <a:p>
            <a:pPr>
              <a:spcAft>
                <a:spcPts val="1200"/>
              </a:spcAft>
            </a:pPr>
            <a:r>
              <a:rPr lang="en-US" sz="1600" dirty="0" smtClean="0"/>
              <a:t>Photo of John M. Keller retrieved from: </a:t>
            </a:r>
            <a:r>
              <a:rPr lang="en-US" sz="1600" dirty="0" smtClean="0">
                <a:hlinkClick r:id="rId3"/>
              </a:rPr>
              <a:t>https://www.arcsmodel.com/</a:t>
            </a:r>
            <a:endParaRPr lang="en-US" sz="1600" dirty="0" smtClean="0"/>
          </a:p>
          <a:p>
            <a:pPr>
              <a:spcAft>
                <a:spcPts val="1200"/>
              </a:spcAft>
            </a:pPr>
            <a:r>
              <a:rPr lang="en-US" sz="1600" dirty="0" smtClean="0"/>
              <a:t>Image of bored students retrieved from: </a:t>
            </a:r>
            <a:r>
              <a:rPr lang="en-US" sz="1600" dirty="0" smtClean="0">
                <a:hlinkClick r:id="rId4"/>
              </a:rPr>
              <a:t>https://partnerinedu.com/2013/09/06/the-search-for-meaning-in-literary-motifs-supporting-cc-literacy-standards-1-2-4-5/</a:t>
            </a:r>
            <a:endParaRPr lang="en-US" sz="1600" dirty="0" smtClean="0"/>
          </a:p>
          <a:p>
            <a:pPr>
              <a:spcAft>
                <a:spcPts val="1200"/>
              </a:spcAft>
            </a:pPr>
            <a:r>
              <a:rPr lang="en-US" sz="1600" dirty="0" smtClean="0"/>
              <a:t>Image of bored little girl retrieved from: </a:t>
            </a:r>
            <a:r>
              <a:rPr lang="en-US" sz="1600" dirty="0" smtClean="0">
                <a:hlinkClick r:id="rId5"/>
              </a:rPr>
              <a:t>https://childbehaviorsolution.blogspot.com/</a:t>
            </a:r>
            <a:endParaRPr lang="en-US" sz="1600" dirty="0" smtClean="0"/>
          </a:p>
          <a:p>
            <a:pPr>
              <a:spcAft>
                <a:spcPts val="1200"/>
              </a:spcAft>
            </a:pPr>
            <a:r>
              <a:rPr lang="en-US" sz="1600" dirty="0" smtClean="0"/>
              <a:t>Image of hyperactive little girl retrieved from: </a:t>
            </a:r>
            <a:r>
              <a:rPr lang="en-US" sz="1600" dirty="0" smtClean="0">
                <a:hlinkClick r:id="rId6"/>
              </a:rPr>
              <a:t>https://juliaharrisonclassroommanagement.weebly.com/hyperactive-impulsive.html</a:t>
            </a:r>
            <a:endParaRPr lang="en-US" sz="1600" dirty="0" smtClean="0"/>
          </a:p>
          <a:p>
            <a:pPr>
              <a:spcAft>
                <a:spcPts val="1200"/>
              </a:spcAft>
            </a:pPr>
            <a:r>
              <a:rPr lang="en-US" sz="1600" dirty="0" smtClean="0"/>
              <a:t>Trilobite image retrieved from: </a:t>
            </a:r>
            <a:r>
              <a:rPr lang="en-US" sz="1600" dirty="0" smtClean="0">
                <a:hlinkClick r:id="rId7"/>
              </a:rPr>
              <a:t>http://whataearth.com/product/trilobite</a:t>
            </a:r>
            <a:endParaRPr lang="en-US" sz="1600" dirty="0" smtClean="0"/>
          </a:p>
          <a:p>
            <a:pPr>
              <a:spcAft>
                <a:spcPts val="1200"/>
              </a:spcAft>
            </a:pPr>
            <a:r>
              <a:rPr lang="en-US" sz="1600" dirty="0" smtClean="0"/>
              <a:t>Missionary map image retrieved from: </a:t>
            </a:r>
            <a:r>
              <a:rPr lang="en-US" sz="1600" dirty="0" smtClean="0">
                <a:hlinkClick r:id="rId8"/>
              </a:rPr>
              <a:t>https://bostonraremaps.com/inventory/colton-1878-missionary-map-world/</a:t>
            </a:r>
            <a:endParaRPr lang="en-US" sz="1600" dirty="0" smtClean="0"/>
          </a:p>
          <a:p>
            <a:pPr>
              <a:spcAft>
                <a:spcPts val="1200"/>
              </a:spcAft>
            </a:pPr>
            <a:r>
              <a:rPr lang="en-US" sz="1600" dirty="0" smtClean="0"/>
              <a:t>Woman screaming image retrieved from: </a:t>
            </a:r>
            <a:r>
              <a:rPr lang="en-US" sz="1600" dirty="0" smtClean="0">
                <a:hlinkClick r:id="rId9"/>
              </a:rPr>
              <a:t>http://www.redstate.com/</a:t>
            </a:r>
            <a:endParaRPr lang="en-US" sz="1600" dirty="0" smtClean="0"/>
          </a:p>
          <a:p>
            <a:pPr>
              <a:spcAft>
                <a:spcPts val="1200"/>
              </a:spcAft>
            </a:pPr>
            <a:r>
              <a:rPr lang="en-US" sz="1600" dirty="0" smtClean="0"/>
              <a:t>Trump approval rating poll results retrieved from: </a:t>
            </a:r>
            <a:r>
              <a:rPr lang="en-US" sz="1600" dirty="0" smtClean="0">
                <a:hlinkClick r:id="rId10"/>
              </a:rPr>
              <a:t>http://www.12news.com/video/news/local/verify/verify-is-president-trumps-approval-rating-higher-than-president-obama/75-8065839</a:t>
            </a:r>
            <a:endParaRPr lang="en-US" sz="1600" dirty="0" smtClean="0"/>
          </a:p>
          <a:p>
            <a:pPr>
              <a:spcAft>
                <a:spcPts val="1200"/>
              </a:spcAft>
            </a:pPr>
            <a:r>
              <a:rPr lang="en-US" sz="1600" dirty="0" smtClean="0"/>
              <a:t>Sleeping student image retrieved from: </a:t>
            </a:r>
            <a:r>
              <a:rPr lang="en-US" sz="1600" dirty="0" smtClean="0">
                <a:hlinkClick r:id="rId11"/>
              </a:rPr>
              <a:t>https://www.learningliftoff.com/causes-and-cures-for-classroom-boredom/</a:t>
            </a:r>
            <a:endParaRPr lang="en-US" sz="1600" dirty="0" smtClean="0"/>
          </a:p>
        </p:txBody>
      </p:sp>
    </p:spTree>
    <p:extLst>
      <p:ext uri="{BB962C8B-B14F-4D97-AF65-F5344CB8AC3E}">
        <p14:creationId xmlns:p14="http://schemas.microsoft.com/office/powerpoint/2010/main" val="112580158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620000" cy="1143000"/>
          </a:xfrm>
        </p:spPr>
        <p:txBody>
          <a:bodyPr/>
          <a:lstStyle/>
          <a:p>
            <a:r>
              <a:rPr lang="en-US" dirty="0" smtClean="0"/>
              <a:t>Image Credits</a:t>
            </a:r>
            <a:endParaRPr lang="en-US" dirty="0"/>
          </a:p>
        </p:txBody>
      </p:sp>
      <p:sp>
        <p:nvSpPr>
          <p:cNvPr id="3" name="TextBox 2"/>
          <p:cNvSpPr txBox="1"/>
          <p:nvPr/>
        </p:nvSpPr>
        <p:spPr>
          <a:xfrm>
            <a:off x="76200" y="1219200"/>
            <a:ext cx="8382000" cy="4862870"/>
          </a:xfrm>
          <a:prstGeom prst="rect">
            <a:avLst/>
          </a:prstGeom>
          <a:noFill/>
        </p:spPr>
        <p:txBody>
          <a:bodyPr wrap="square" rtlCol="0">
            <a:spAutoFit/>
          </a:bodyPr>
          <a:lstStyle/>
          <a:p>
            <a:pPr>
              <a:spcAft>
                <a:spcPts val="1200"/>
              </a:spcAft>
            </a:pPr>
            <a:r>
              <a:rPr lang="en-US" sz="1600" dirty="0" smtClean="0"/>
              <a:t>Image of sleeping brain retrieved from: </a:t>
            </a:r>
            <a:r>
              <a:rPr lang="en-US" sz="1600" dirty="0" smtClean="0">
                <a:hlinkClick r:id="rId2"/>
              </a:rPr>
              <a:t>https://www.zmescience.com/medicine/mind-and-brain/brain-circuit-sleep-wake/</a:t>
            </a:r>
            <a:endParaRPr lang="en-US" sz="1600" dirty="0" smtClean="0"/>
          </a:p>
          <a:p>
            <a:pPr>
              <a:spcAft>
                <a:spcPts val="1200"/>
              </a:spcAft>
            </a:pPr>
            <a:r>
              <a:rPr lang="en-US" sz="1600" dirty="0" smtClean="0"/>
              <a:t>Image of manicured gardens retrieved from: </a:t>
            </a:r>
            <a:r>
              <a:rPr lang="en-US" sz="1600" dirty="0" smtClean="0">
                <a:hlinkClick r:id="rId3"/>
              </a:rPr>
              <a:t>https</a:t>
            </a:r>
            <a:r>
              <a:rPr lang="en-US" sz="1600" dirty="0">
                <a:hlinkClick r:id="rId3"/>
              </a:rPr>
              <a:t>://www.thetreecenter.com/plants-japanese-garden</a:t>
            </a:r>
            <a:r>
              <a:rPr lang="en-US" sz="1600" dirty="0" smtClean="0">
                <a:hlinkClick r:id="rId3"/>
              </a:rPr>
              <a:t>/</a:t>
            </a:r>
            <a:endParaRPr lang="en-US" sz="1600" dirty="0" smtClean="0"/>
          </a:p>
          <a:p>
            <a:pPr>
              <a:spcAft>
                <a:spcPts val="1200"/>
              </a:spcAft>
            </a:pPr>
            <a:r>
              <a:rPr lang="en-US" sz="1600" dirty="0" smtClean="0"/>
              <a:t>Image of overgrown jungle </a:t>
            </a:r>
            <a:r>
              <a:rPr lang="en-US" sz="1600" dirty="0"/>
              <a:t>retrieved from: </a:t>
            </a:r>
            <a:r>
              <a:rPr lang="en-US" sz="1600" dirty="0">
                <a:hlinkClick r:id="rId4"/>
              </a:rPr>
              <a:t>http://</a:t>
            </a:r>
            <a:r>
              <a:rPr lang="en-US" sz="1600" dirty="0" smtClean="0">
                <a:hlinkClick r:id="rId4"/>
              </a:rPr>
              <a:t>www.dailymail.co.uk/travel/travel_news/article-6117795/To-rust-ruin-forgotten-things-left-crumble.html</a:t>
            </a:r>
            <a:endParaRPr lang="en-US" sz="1600" dirty="0" smtClean="0"/>
          </a:p>
          <a:p>
            <a:pPr>
              <a:spcAft>
                <a:spcPts val="1200"/>
              </a:spcAft>
            </a:pPr>
            <a:r>
              <a:rPr lang="en-US" sz="1600" dirty="0" smtClean="0"/>
              <a:t>Pondering teen male image retrieved from: </a:t>
            </a:r>
            <a:r>
              <a:rPr lang="en-US" sz="1600" dirty="0" smtClean="0">
                <a:hlinkClick r:id="rId5"/>
              </a:rPr>
              <a:t>http://www.mountainheightsacademy.org/more-tips-for-applying-to-colleges/portrait-of-handsome-teenage-boy-thinking/</a:t>
            </a:r>
            <a:endParaRPr lang="en-US" sz="1600" dirty="0" smtClean="0"/>
          </a:p>
          <a:p>
            <a:pPr>
              <a:spcAft>
                <a:spcPts val="1200"/>
              </a:spcAft>
            </a:pPr>
            <a:r>
              <a:rPr lang="en-US" sz="1600" dirty="0" smtClean="0"/>
              <a:t>Image of electron arrangement in Argon, retrieved from: </a:t>
            </a:r>
            <a:r>
              <a:rPr lang="en-US" sz="1600" dirty="0" smtClean="0">
                <a:hlinkClick r:id="rId6"/>
              </a:rPr>
              <a:t>https://www.scienceabc.com/pure-sciences/how-to-find-the-number-of-valence-electrons-in-an-element.html</a:t>
            </a:r>
            <a:endParaRPr lang="en-US" sz="1600" dirty="0" smtClean="0"/>
          </a:p>
          <a:p>
            <a:pPr>
              <a:spcAft>
                <a:spcPts val="1200"/>
              </a:spcAft>
            </a:pPr>
            <a:r>
              <a:rPr lang="en-US" sz="1600" dirty="0" smtClean="0"/>
              <a:t>Screaming girl retrieved from: </a:t>
            </a:r>
            <a:r>
              <a:rPr lang="en-US" sz="1600" dirty="0" smtClean="0">
                <a:hlinkClick r:id="rId7"/>
              </a:rPr>
              <a:t>https://www.istockphoto.com/videos/girl-scream?offlinecontent=include&amp;assettype=film&amp;sort=mostpopular&amp;phrase=girl%20scream</a:t>
            </a:r>
            <a:endParaRPr lang="en-US" sz="1600" dirty="0" smtClean="0"/>
          </a:p>
          <a:p>
            <a:pPr>
              <a:spcAft>
                <a:spcPts val="1200"/>
              </a:spcAft>
            </a:pPr>
            <a:r>
              <a:rPr lang="en-US" sz="1600" dirty="0" smtClean="0"/>
              <a:t>Image of Carol S. </a:t>
            </a:r>
            <a:r>
              <a:rPr lang="en-US" sz="1600" dirty="0" err="1" smtClean="0"/>
              <a:t>Dweck</a:t>
            </a:r>
            <a:r>
              <a:rPr lang="en-US" sz="1600" dirty="0"/>
              <a:t> retrieved from: </a:t>
            </a:r>
            <a:r>
              <a:rPr lang="en-US" sz="1600" dirty="0">
                <a:hlinkClick r:id="rId8"/>
              </a:rPr>
              <a:t>http://news.stanford.edu/2015/04/29/dweck-kids-potential-042915</a:t>
            </a:r>
            <a:r>
              <a:rPr lang="en-US" sz="1600" dirty="0" smtClean="0">
                <a:hlinkClick r:id="rId8"/>
              </a:rPr>
              <a:t>/</a:t>
            </a:r>
            <a:endParaRPr lang="en-US" sz="1600" dirty="0" smtClean="0"/>
          </a:p>
          <a:p>
            <a:pPr>
              <a:spcAft>
                <a:spcPts val="1200"/>
              </a:spcAft>
            </a:pPr>
            <a:endParaRPr lang="en-US" sz="1600" dirty="0" smtClean="0"/>
          </a:p>
        </p:txBody>
      </p:sp>
    </p:spTree>
    <p:extLst>
      <p:ext uri="{BB962C8B-B14F-4D97-AF65-F5344CB8AC3E}">
        <p14:creationId xmlns:p14="http://schemas.microsoft.com/office/powerpoint/2010/main" val="346224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590800"/>
            <a:ext cx="6705600" cy="3170099"/>
          </a:xfrm>
          <a:prstGeom prst="rect">
            <a:avLst/>
          </a:prstGeom>
          <a:noFill/>
        </p:spPr>
        <p:txBody>
          <a:bodyPr wrap="square" rtlCol="0">
            <a:spAutoFit/>
          </a:bodyPr>
          <a:lstStyle/>
          <a:p>
            <a:pPr algn="r"/>
            <a:r>
              <a:rPr lang="en-US" sz="4000" dirty="0" smtClean="0"/>
              <a:t>“. . . when it comes to inspiring interest in a school subject, the popular view is that it requires intuition and native talent,” (Keller, 1987, p. 2).</a:t>
            </a:r>
            <a:endParaRPr lang="en-US" sz="4000" dirty="0"/>
          </a:p>
        </p:txBody>
      </p:sp>
    </p:spTree>
    <p:extLst>
      <p:ext uri="{BB962C8B-B14F-4D97-AF65-F5344CB8AC3E}">
        <p14:creationId xmlns:p14="http://schemas.microsoft.com/office/powerpoint/2010/main" val="2635481941"/>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 of Motivation</a:t>
            </a:r>
            <a:endParaRPr lang="en-US" dirty="0"/>
          </a:p>
        </p:txBody>
      </p:sp>
      <p:sp>
        <p:nvSpPr>
          <p:cNvPr id="4" name="TextBox 3"/>
          <p:cNvSpPr txBox="1"/>
          <p:nvPr/>
        </p:nvSpPr>
        <p:spPr>
          <a:xfrm rot="373850">
            <a:off x="407708" y="2096842"/>
            <a:ext cx="4151586" cy="954107"/>
          </a:xfrm>
          <a:prstGeom prst="rect">
            <a:avLst/>
          </a:prstGeom>
          <a:noFill/>
        </p:spPr>
        <p:txBody>
          <a:bodyPr wrap="none" rtlCol="0">
            <a:spAutoFit/>
          </a:bodyPr>
          <a:lstStyle/>
          <a:p>
            <a:pPr algn="ctr"/>
            <a:r>
              <a:rPr lang="en-US" sz="2800" dirty="0" smtClean="0"/>
              <a:t>Deci &amp; Ryan’s</a:t>
            </a:r>
          </a:p>
          <a:p>
            <a:pPr algn="ctr"/>
            <a:r>
              <a:rPr lang="en-US" sz="2800" dirty="0" smtClean="0"/>
              <a:t>Self-Determination Theory</a:t>
            </a:r>
            <a:endParaRPr lang="en-US" sz="2800" dirty="0"/>
          </a:p>
        </p:txBody>
      </p:sp>
      <p:sp>
        <p:nvSpPr>
          <p:cNvPr id="5" name="TextBox 4"/>
          <p:cNvSpPr txBox="1"/>
          <p:nvPr/>
        </p:nvSpPr>
        <p:spPr>
          <a:xfrm>
            <a:off x="2405659" y="1377711"/>
            <a:ext cx="4264244" cy="523220"/>
          </a:xfrm>
          <a:prstGeom prst="rect">
            <a:avLst/>
          </a:prstGeom>
          <a:noFill/>
        </p:spPr>
        <p:txBody>
          <a:bodyPr wrap="none" rtlCol="0">
            <a:spAutoFit/>
          </a:bodyPr>
          <a:lstStyle/>
          <a:p>
            <a:pPr algn="ctr"/>
            <a:r>
              <a:rPr lang="en-US" sz="2800" dirty="0" smtClean="0"/>
              <a:t>Maslow’s Self-Actualization</a:t>
            </a:r>
            <a:endParaRPr lang="en-US" sz="2800" dirty="0"/>
          </a:p>
        </p:txBody>
      </p:sp>
      <p:sp>
        <p:nvSpPr>
          <p:cNvPr id="6" name="TextBox 5"/>
          <p:cNvSpPr txBox="1"/>
          <p:nvPr/>
        </p:nvSpPr>
        <p:spPr>
          <a:xfrm>
            <a:off x="205501" y="3847032"/>
            <a:ext cx="4209294" cy="954107"/>
          </a:xfrm>
          <a:prstGeom prst="rect">
            <a:avLst/>
          </a:prstGeom>
          <a:noFill/>
        </p:spPr>
        <p:txBody>
          <a:bodyPr wrap="none" rtlCol="0">
            <a:spAutoFit/>
          </a:bodyPr>
          <a:lstStyle/>
          <a:p>
            <a:pPr algn="ctr"/>
            <a:r>
              <a:rPr lang="en-US" sz="2800" dirty="0" smtClean="0"/>
              <a:t>Herzberg’s</a:t>
            </a:r>
          </a:p>
          <a:p>
            <a:pPr algn="ctr"/>
            <a:r>
              <a:rPr lang="en-US" sz="2800" dirty="0" smtClean="0"/>
              <a:t>Motivation Hygiene Theory</a:t>
            </a:r>
            <a:endParaRPr lang="en-US" sz="2800" dirty="0"/>
          </a:p>
        </p:txBody>
      </p:sp>
      <p:sp>
        <p:nvSpPr>
          <p:cNvPr id="7" name="TextBox 6"/>
          <p:cNvSpPr txBox="1"/>
          <p:nvPr/>
        </p:nvSpPr>
        <p:spPr>
          <a:xfrm rot="21223919">
            <a:off x="149084" y="5137051"/>
            <a:ext cx="4016036" cy="523220"/>
          </a:xfrm>
          <a:prstGeom prst="rect">
            <a:avLst/>
          </a:prstGeom>
          <a:noFill/>
        </p:spPr>
        <p:txBody>
          <a:bodyPr wrap="none" rtlCol="0">
            <a:spAutoFit/>
          </a:bodyPr>
          <a:lstStyle/>
          <a:p>
            <a:r>
              <a:rPr lang="en-US" sz="2800" dirty="0" smtClean="0"/>
              <a:t>McClelland’s Need Theory</a:t>
            </a:r>
            <a:endParaRPr lang="en-US" sz="2800" dirty="0"/>
          </a:p>
        </p:txBody>
      </p:sp>
      <p:sp>
        <p:nvSpPr>
          <p:cNvPr id="8" name="TextBox 7"/>
          <p:cNvSpPr txBox="1"/>
          <p:nvPr/>
        </p:nvSpPr>
        <p:spPr>
          <a:xfrm>
            <a:off x="2895600" y="3273425"/>
            <a:ext cx="4975401" cy="523220"/>
          </a:xfrm>
          <a:prstGeom prst="rect">
            <a:avLst/>
          </a:prstGeom>
          <a:noFill/>
        </p:spPr>
        <p:txBody>
          <a:bodyPr wrap="none" rtlCol="0">
            <a:spAutoFit/>
          </a:bodyPr>
          <a:lstStyle/>
          <a:p>
            <a:r>
              <a:rPr lang="en-US" sz="2800" dirty="0" smtClean="0"/>
              <a:t>McGregor’s Participation Theory</a:t>
            </a:r>
            <a:endParaRPr lang="en-US" sz="2800" dirty="0"/>
          </a:p>
        </p:txBody>
      </p:sp>
      <p:sp>
        <p:nvSpPr>
          <p:cNvPr id="9" name="TextBox 8"/>
          <p:cNvSpPr txBox="1"/>
          <p:nvPr/>
        </p:nvSpPr>
        <p:spPr>
          <a:xfrm rot="303577">
            <a:off x="382927" y="6095999"/>
            <a:ext cx="4280339" cy="523220"/>
          </a:xfrm>
          <a:prstGeom prst="rect">
            <a:avLst/>
          </a:prstGeom>
          <a:noFill/>
        </p:spPr>
        <p:txBody>
          <a:bodyPr wrap="none" rtlCol="0">
            <a:spAutoFit/>
          </a:bodyPr>
          <a:lstStyle/>
          <a:p>
            <a:r>
              <a:rPr lang="en-US" sz="2800" dirty="0" smtClean="0"/>
              <a:t>Vroom’s Expectancy Theory</a:t>
            </a:r>
            <a:endParaRPr lang="en-US" sz="2800" dirty="0"/>
          </a:p>
        </p:txBody>
      </p:sp>
      <p:sp>
        <p:nvSpPr>
          <p:cNvPr id="10" name="TextBox 9"/>
          <p:cNvSpPr txBox="1"/>
          <p:nvPr/>
        </p:nvSpPr>
        <p:spPr>
          <a:xfrm rot="21337172">
            <a:off x="5289969" y="2011116"/>
            <a:ext cx="2921697" cy="954107"/>
          </a:xfrm>
          <a:prstGeom prst="rect">
            <a:avLst/>
          </a:prstGeom>
          <a:noFill/>
        </p:spPr>
        <p:txBody>
          <a:bodyPr wrap="none" rtlCol="0">
            <a:spAutoFit/>
          </a:bodyPr>
          <a:lstStyle/>
          <a:p>
            <a:pPr algn="ctr"/>
            <a:r>
              <a:rPr lang="en-US" sz="2800" dirty="0" smtClean="0"/>
              <a:t>Jeremy Bentham’s</a:t>
            </a:r>
          </a:p>
          <a:p>
            <a:pPr algn="ctr"/>
            <a:r>
              <a:rPr lang="en-US" sz="2800" dirty="0" smtClean="0"/>
              <a:t>“Carrot and Stick”</a:t>
            </a:r>
            <a:endParaRPr lang="en-US" sz="2800" dirty="0"/>
          </a:p>
        </p:txBody>
      </p:sp>
      <p:sp>
        <p:nvSpPr>
          <p:cNvPr id="11" name="TextBox 10"/>
          <p:cNvSpPr txBox="1"/>
          <p:nvPr/>
        </p:nvSpPr>
        <p:spPr>
          <a:xfrm rot="21227713">
            <a:off x="3672179" y="5482315"/>
            <a:ext cx="4675704" cy="523220"/>
          </a:xfrm>
          <a:prstGeom prst="rect">
            <a:avLst/>
          </a:prstGeom>
          <a:noFill/>
        </p:spPr>
        <p:txBody>
          <a:bodyPr wrap="none" rtlCol="0">
            <a:spAutoFit/>
          </a:bodyPr>
          <a:lstStyle/>
          <a:p>
            <a:r>
              <a:rPr lang="en-US" sz="2800" dirty="0" smtClean="0"/>
              <a:t>Bandura’s Self-Efficacy Theory</a:t>
            </a:r>
            <a:endParaRPr lang="en-US" sz="2800" dirty="0"/>
          </a:p>
        </p:txBody>
      </p:sp>
      <p:sp>
        <p:nvSpPr>
          <p:cNvPr id="12" name="TextBox 11"/>
          <p:cNvSpPr txBox="1"/>
          <p:nvPr/>
        </p:nvSpPr>
        <p:spPr>
          <a:xfrm rot="379804">
            <a:off x="4869935" y="4088368"/>
            <a:ext cx="3488968" cy="954107"/>
          </a:xfrm>
          <a:prstGeom prst="rect">
            <a:avLst/>
          </a:prstGeom>
          <a:noFill/>
        </p:spPr>
        <p:txBody>
          <a:bodyPr wrap="none" rtlCol="0">
            <a:spAutoFit/>
          </a:bodyPr>
          <a:lstStyle/>
          <a:p>
            <a:pPr algn="ctr"/>
            <a:r>
              <a:rPr lang="en-US" sz="2800" dirty="0" smtClean="0"/>
              <a:t>B.F. Skinner’s </a:t>
            </a:r>
          </a:p>
          <a:p>
            <a:pPr algn="ctr"/>
            <a:r>
              <a:rPr lang="en-US" sz="2800" dirty="0" smtClean="0"/>
              <a:t>Reinforcement Theory</a:t>
            </a:r>
            <a:endParaRPr lang="en-US" sz="2800" dirty="0"/>
          </a:p>
        </p:txBody>
      </p:sp>
    </p:spTree>
    <p:extLst>
      <p:ext uri="{BB962C8B-B14F-4D97-AF65-F5344CB8AC3E}">
        <p14:creationId xmlns:p14="http://schemas.microsoft.com/office/powerpoint/2010/main" val="75492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grpId="0" nodeType="withEffect">
                                  <p:stCondLst>
                                    <p:cond delay="175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par>
                                <p:cTn id="45" presetID="53" presetClass="entr" presetSubtype="16" fill="hold" grpId="0" nodeType="withEffect">
                                  <p:stCondLst>
                                    <p:cond delay="200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11953</TotalTime>
  <Words>2591</Words>
  <Application>Microsoft Office PowerPoint</Application>
  <PresentationFormat>On-screen Show (4:3)</PresentationFormat>
  <Paragraphs>355</Paragraphs>
  <Slides>75</Slides>
  <Notes>0</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Adjacency</vt:lpstr>
      <vt:lpstr>Design for Motivation using Keller’s ARCS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Models of Motivation</vt:lpstr>
      <vt:lpstr>Keller’s ARCS Model of Motivation</vt:lpstr>
      <vt:lpstr>Keller’s ARCS Model of Motivation</vt:lpstr>
      <vt:lpstr>Keller’s ARCS Model of Motivation</vt:lpstr>
      <vt:lpstr>Keller’s ARCS Model of Motivation</vt:lpstr>
      <vt:lpstr>Attention</vt:lpstr>
      <vt:lpstr>Keller’s ARCS Model: Attention</vt:lpstr>
      <vt:lpstr>Keller’s ARCS Model: Attention</vt:lpstr>
      <vt:lpstr>Keller’s ARCS Model: Attention</vt:lpstr>
      <vt:lpstr>Keller’s ARCS Model: Attention</vt:lpstr>
      <vt:lpstr>Keller’s ARCS Model: Attention</vt:lpstr>
      <vt:lpstr>Keller’s ARCS Model: Attention</vt:lpstr>
      <vt:lpstr>Keller’s ARCS Model: Attention</vt:lpstr>
      <vt:lpstr>Keller’s ARCS Model: Attention</vt:lpstr>
      <vt:lpstr>Keller’s ARCS Model: Attention</vt:lpstr>
      <vt:lpstr>Keller’s ARCS Model: Attention</vt:lpstr>
      <vt:lpstr>Keller’s ARCS Model: Attention</vt:lpstr>
      <vt:lpstr>Keller’s ARCS Model: Attention</vt:lpstr>
      <vt:lpstr>Relevance</vt:lpstr>
      <vt:lpstr>Keller’s ARCS Model: Relevance</vt:lpstr>
      <vt:lpstr>Keller’s ARCS Model: Relevance</vt:lpstr>
      <vt:lpstr>Keller’s ARCS Model: Relevance</vt:lpstr>
      <vt:lpstr>Keller’s ARCS Model: Relevance</vt:lpstr>
      <vt:lpstr>Keller’s ARCS Model: Relevance</vt:lpstr>
      <vt:lpstr>Keller’s ARCS Model: Relevance</vt:lpstr>
      <vt:lpstr>Keller’s ARCS Model: Relevance</vt:lpstr>
      <vt:lpstr>Keller’s ARCS Model: Relevance</vt:lpstr>
      <vt:lpstr>Keller’s ARCS Model: Relevance</vt:lpstr>
      <vt:lpstr>Keller’s ARCS Model: Relevance</vt:lpstr>
      <vt:lpstr>Keller’s ARCS Model: Relevance</vt:lpstr>
      <vt:lpstr>Keller’s ARCS Model: Relevance</vt:lpstr>
      <vt:lpstr>Keller’s ARCS Model: Relevance</vt:lpstr>
      <vt:lpstr>Confidence</vt:lpstr>
      <vt:lpstr>Keller’s ARCS Model: Confidence</vt:lpstr>
      <vt:lpstr>Keller’s ARCS Model: Confidence</vt:lpstr>
      <vt:lpstr>Keller’s ARCS Model: Confidence</vt:lpstr>
      <vt:lpstr>Keller’s ARCS Model: Confidence</vt:lpstr>
      <vt:lpstr>Keller’s ARCS Model: Confidence</vt:lpstr>
      <vt:lpstr>Keller’s ARCS Model: Confidence</vt:lpstr>
      <vt:lpstr>Keller’s ARCS Model: Confidence</vt:lpstr>
      <vt:lpstr>Keller’s ARCS Model: Confidence</vt:lpstr>
      <vt:lpstr>Keller’s ARCS Model: Confidence</vt:lpstr>
      <vt:lpstr>Keller’s ARCS Model: Confidence</vt:lpstr>
      <vt:lpstr>Keller’s ARCS Model: Confidence</vt:lpstr>
      <vt:lpstr>Keller’s ARCS Model: Confidence</vt:lpstr>
      <vt:lpstr>Keller’s ARCS Model: Confidence</vt:lpstr>
      <vt:lpstr>Satisfaction</vt:lpstr>
      <vt:lpstr>Keller’s ARCS Model: Satisfaction</vt:lpstr>
      <vt:lpstr>Keller’s ARCS Model: Satisfaction</vt:lpstr>
      <vt:lpstr>Keller’s ARCS Model: Satisfaction</vt:lpstr>
      <vt:lpstr>Keller’s ARCS Model: Satisfaction</vt:lpstr>
      <vt:lpstr>Keller’s ARCS Model Mini Quiz</vt:lpstr>
      <vt:lpstr>Keller’s ARCS Model – Mini Quiz</vt:lpstr>
      <vt:lpstr>Keller’s ARCS Model – Mini Quiz</vt:lpstr>
      <vt:lpstr>Keller’s ARCS Model – Mini Quiz</vt:lpstr>
      <vt:lpstr>Keller’s ARCS Model – Mini Quiz</vt:lpstr>
      <vt:lpstr>Keller’s ARCS Model – Mini Quiz</vt:lpstr>
      <vt:lpstr>Keller’s ARCS Model – Mini Quiz</vt:lpstr>
      <vt:lpstr>Keller’s ARCS Model – Mini Quiz</vt:lpstr>
      <vt:lpstr>Keller’s ARCS Model – Mini Quiz</vt:lpstr>
      <vt:lpstr>Keller’s ARCS Model – Mini Quiz</vt:lpstr>
      <vt:lpstr>Keller’s ARCS Model – Mini Quiz</vt:lpstr>
      <vt:lpstr>Keller’s ARCS Model – Mini Quiz</vt:lpstr>
      <vt:lpstr>Keller’s ARCS Model – Mini Quiz</vt:lpstr>
      <vt:lpstr>References</vt:lpstr>
      <vt:lpstr>Image Credits</vt:lpstr>
      <vt:lpstr>Image Credits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dc:creator>
  <cp:lastModifiedBy>Emily</cp:lastModifiedBy>
  <cp:revision>106</cp:revision>
  <dcterms:created xsi:type="dcterms:W3CDTF">2019-07-08T21:02:32Z</dcterms:created>
  <dcterms:modified xsi:type="dcterms:W3CDTF">2019-08-02T16:48:07Z</dcterms:modified>
</cp:coreProperties>
</file>